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7" r:id="rId2"/>
  </p:sldMasterIdLst>
  <p:notesMasterIdLst>
    <p:notesMasterId r:id="rId52"/>
  </p:notesMasterIdLst>
  <p:sldIdLst>
    <p:sldId id="257" r:id="rId3"/>
    <p:sldId id="261" r:id="rId4"/>
    <p:sldId id="262" r:id="rId5"/>
    <p:sldId id="263" r:id="rId6"/>
    <p:sldId id="264" r:id="rId7"/>
    <p:sldId id="265" r:id="rId8"/>
    <p:sldId id="258" r:id="rId9"/>
    <p:sldId id="967" r:id="rId10"/>
    <p:sldId id="293" r:id="rId11"/>
    <p:sldId id="292" r:id="rId12"/>
    <p:sldId id="968" r:id="rId13"/>
    <p:sldId id="969" r:id="rId14"/>
    <p:sldId id="970" r:id="rId15"/>
    <p:sldId id="971" r:id="rId16"/>
    <p:sldId id="357" r:id="rId17"/>
    <p:sldId id="972" r:id="rId18"/>
    <p:sldId id="973" r:id="rId19"/>
    <p:sldId id="974" r:id="rId20"/>
    <p:sldId id="996" r:id="rId21"/>
    <p:sldId id="976" r:id="rId22"/>
    <p:sldId id="977" r:id="rId23"/>
    <p:sldId id="978" r:id="rId24"/>
    <p:sldId id="979" r:id="rId25"/>
    <p:sldId id="980" r:id="rId26"/>
    <p:sldId id="351" r:id="rId27"/>
    <p:sldId id="353" r:id="rId28"/>
    <p:sldId id="981" r:id="rId29"/>
    <p:sldId id="982" r:id="rId30"/>
    <p:sldId id="983" r:id="rId31"/>
    <p:sldId id="302" r:id="rId32"/>
    <p:sldId id="994" r:id="rId33"/>
    <p:sldId id="997" r:id="rId34"/>
    <p:sldId id="984" r:id="rId35"/>
    <p:sldId id="391" r:id="rId36"/>
    <p:sldId id="408" r:id="rId37"/>
    <p:sldId id="389" r:id="rId38"/>
    <p:sldId id="998" r:id="rId39"/>
    <p:sldId id="986" r:id="rId40"/>
    <p:sldId id="987" r:id="rId41"/>
    <p:sldId id="988" r:id="rId42"/>
    <p:sldId id="989" r:id="rId43"/>
    <p:sldId id="990" r:id="rId44"/>
    <p:sldId id="991" r:id="rId45"/>
    <p:sldId id="376" r:id="rId46"/>
    <p:sldId id="367" r:id="rId47"/>
    <p:sldId id="305" r:id="rId48"/>
    <p:sldId id="993" r:id="rId49"/>
    <p:sldId id="992" r:id="rId50"/>
    <p:sldId id="953"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CDF"/>
    <a:srgbClr val="254873"/>
    <a:srgbClr val="3E5E82"/>
    <a:srgbClr val="DCF4F8"/>
    <a:srgbClr val="F5E0DC"/>
    <a:srgbClr val="FF5353"/>
    <a:srgbClr val="19325C"/>
    <a:srgbClr val="356AC1"/>
    <a:srgbClr val="99DFEB"/>
    <a:srgbClr val="F2FB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90" autoAdjust="0"/>
    <p:restoredTop sz="46335" autoAdjust="0"/>
  </p:normalViewPr>
  <p:slideViewPr>
    <p:cSldViewPr snapToGrid="0">
      <p:cViewPr varScale="1">
        <p:scale>
          <a:sx n="52" d="100"/>
          <a:sy n="52" d="100"/>
        </p:scale>
        <p:origin x="2922" y="7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95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11/19/2019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585300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fr-CA" sz="3600" noProof="0" dirty="0"/>
              <a:t>La réponse ventriculaire à la fibrillation auriculaire est auto-contrôlée.  En l’absence de traitement pour atteindre</a:t>
            </a:r>
            <a:r>
              <a:rPr lang="fr-CA" sz="3600" baseline="0" noProof="0" dirty="0"/>
              <a:t> cet objectif,  la constatation que la fibrillation auriculaire est auto-contrôlée implique la présence d’un trouble de la conduction</a:t>
            </a:r>
            <a:r>
              <a:rPr lang="fr-CA" sz="3600" noProof="0" dirty="0"/>
              <a:t> AV  (qui</a:t>
            </a:r>
            <a:r>
              <a:rPr lang="fr-CA" sz="3600" baseline="0" noProof="0" dirty="0"/>
              <a:t> émane habituellement du nœud AV</a:t>
            </a:r>
            <a:r>
              <a:rPr lang="fr-CA" sz="3600" noProof="0" dirty="0"/>
              <a:t>) et permet de prédire la nécessité absolue</a:t>
            </a:r>
            <a:r>
              <a:rPr lang="fr-CA" sz="3600" baseline="0" noProof="0" dirty="0"/>
              <a:t> d’un stimulateur cardiaque</a:t>
            </a:r>
            <a:r>
              <a:rPr lang="fr-CA" sz="3600" noProof="0" dirty="0"/>
              <a:t>.</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416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fr-CA" sz="3600" noProof="0" dirty="0"/>
              <a:t>La réponse ventriculaire à la fibrillation auriculaire est auto-contrôlée.  En l’absence de traitement pour atteindre</a:t>
            </a:r>
            <a:r>
              <a:rPr lang="fr-CA" sz="3600" baseline="0" noProof="0" dirty="0"/>
              <a:t> cet objectif,  la constatation que la fibrillation auriculaire est auto-contrôlée implique la présence d’un trouble de la conduction</a:t>
            </a:r>
            <a:r>
              <a:rPr lang="fr-CA" sz="3600" noProof="0" dirty="0"/>
              <a:t> AV  (qui</a:t>
            </a:r>
            <a:r>
              <a:rPr lang="fr-CA" sz="3600" baseline="0" noProof="0" dirty="0"/>
              <a:t> émane habituellement du nœud AV</a:t>
            </a:r>
            <a:r>
              <a:rPr lang="fr-CA" sz="3600" noProof="0" dirty="0"/>
              <a:t>) et permet de prédire la nécessité absolue</a:t>
            </a:r>
            <a:r>
              <a:rPr lang="fr-CA" sz="3600" baseline="0" noProof="0" dirty="0"/>
              <a:t> d’un stimulateur cardiaque</a:t>
            </a:r>
            <a:r>
              <a:rPr lang="fr-CA" sz="3600" noProof="0" dirty="0"/>
              <a:t>.</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224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A" noProof="0" dirty="0"/>
              <a:t>Réponse</a:t>
            </a:r>
            <a:r>
              <a:rPr lang="fr-CA" baseline="0" noProof="0" dirty="0"/>
              <a:t> correcte :</a:t>
            </a:r>
            <a:r>
              <a:rPr lang="fr-CA" noProof="0" dirty="0"/>
              <a:t> Initier</a:t>
            </a:r>
            <a:r>
              <a:rPr lang="fr-CA" baseline="0" noProof="0" dirty="0"/>
              <a:t> un AOD, demander une échocardiographie</a:t>
            </a:r>
            <a:endParaRPr lang="fr-CA" noProof="0" dirty="0"/>
          </a:p>
          <a:p>
            <a:endParaRPr lang="fr-CA"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noProof="0" dirty="0">
                <a:latin typeface="Candara" panose="020E0502030303020204" pitchFamily="34" charset="0"/>
              </a:rPr>
              <a:t>Si une FA est suspectée sur la base de symptômes ou d’antécédents d’AVC ou d’AIT, une surveillance ECG de plus longue durée</a:t>
            </a:r>
            <a:r>
              <a:rPr lang="fr-CA" sz="1200" baseline="0" noProof="0" dirty="0">
                <a:latin typeface="Candara" panose="020E0502030303020204" pitchFamily="34" charset="0"/>
              </a:rPr>
              <a:t> telle qu’une surveillance par moniteur Holter ou l’enregistrement d’événements en boucle,</a:t>
            </a:r>
            <a:r>
              <a:rPr lang="fr-CA" sz="1200" noProof="0" dirty="0">
                <a:latin typeface="Candara" panose="020E0502030303020204" pitchFamily="34" charset="0"/>
              </a:rPr>
              <a:t> est</a:t>
            </a:r>
            <a:r>
              <a:rPr lang="fr-CA" sz="1200" baseline="0" noProof="0" dirty="0">
                <a:latin typeface="Candara" panose="020E0502030303020204" pitchFamily="34" charset="0"/>
              </a:rPr>
              <a:t> recommandée le plus longtemps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sz="1200" noProof="0" dirty="0">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CA" sz="1200" noProof="0" dirty="0">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noProof="0" dirty="0">
                <a:latin typeface="Candara" panose="020E0502030303020204" pitchFamily="34" charset="0"/>
              </a:rPr>
              <a:t>Soulignez qu’il n’est PAS urgent qu’elle voit un cardiologue et en Ontario,</a:t>
            </a:r>
            <a:r>
              <a:rPr lang="fr-CA" sz="1200" baseline="0" noProof="0" dirty="0">
                <a:latin typeface="Candara" panose="020E0502030303020204" pitchFamily="34" charset="0"/>
              </a:rPr>
              <a:t> LA PLUPART des patients dans son cas ne consulterait</a:t>
            </a:r>
            <a:r>
              <a:rPr lang="fr-CA" sz="1200" noProof="0" dirty="0">
                <a:latin typeface="Candara" panose="020E0502030303020204" pitchFamily="34" charset="0"/>
              </a:rPr>
              <a:t> PAS un cardiologue</a:t>
            </a:r>
            <a:r>
              <a:rPr lang="fr-CA" sz="1200" baseline="0" noProof="0" dirty="0">
                <a:latin typeface="Candara" panose="020E0502030303020204" pitchFamily="34" charset="0"/>
              </a:rPr>
              <a:t>.</a:t>
            </a:r>
            <a:endParaRPr lang="fr-CA" sz="1200" noProof="0" dirty="0">
              <a:latin typeface="Candara" panose="020E0502030303020204" pitchFamily="34" charset="0"/>
            </a:endParaRPr>
          </a:p>
          <a:p>
            <a:endParaRPr lang="en-CA" dirty="0"/>
          </a:p>
          <a:p>
            <a:endParaRPr lang="en-US"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302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542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A" noProof="0" dirty="0"/>
              <a:t>Réponses correctes : 1, 3, 5 et 7  </a:t>
            </a:r>
          </a:p>
          <a:p>
            <a:endParaRPr lang="fr-CA" noProof="0" dirty="0"/>
          </a:p>
          <a:p>
            <a:r>
              <a:rPr lang="fr-CA" noProof="0" dirty="0"/>
              <a:t>Nombreuses options : vous pouvez examiner le pour et le contre</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936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fr-FR" dirty="0">
                <a:ea typeface="Microsoft YaHei" pitchFamily="34" charset="-122"/>
              </a:rPr>
              <a:t>Cette diapositive montre des données d’efficacité et d’innocuité clés  vs la warfarine issues de quatre études majeures sur les AOD : RE-LY, ROCKET,</a:t>
            </a:r>
            <a:r>
              <a:rPr lang="fr-FR" baseline="0" dirty="0">
                <a:ea typeface="Microsoft YaHei" pitchFamily="34" charset="-122"/>
              </a:rPr>
              <a:t> </a:t>
            </a:r>
            <a:r>
              <a:rPr lang="fr-FR" dirty="0">
                <a:ea typeface="Microsoft YaHei" pitchFamily="34" charset="-122"/>
              </a:rPr>
              <a:t>ARISTOTLE et ENGAGE</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et le dabigatran</a:t>
            </a:r>
            <a:r>
              <a:rPr lang="fr-FR" baseline="0" dirty="0">
                <a:ea typeface="Microsoft YaHei" pitchFamily="34" charset="-122"/>
              </a:rPr>
              <a:t> </a:t>
            </a:r>
            <a:r>
              <a:rPr lang="fr-FR" dirty="0">
                <a:ea typeface="Microsoft YaHei" pitchFamily="34" charset="-122"/>
              </a:rPr>
              <a:t>150 mg étaient associés à une réduction significative du nombre d’AVC/ES vs la warfarine.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a:t>
            </a:r>
            <a:r>
              <a:rPr lang="fr-FR" baseline="0" dirty="0">
                <a:ea typeface="Microsoft YaHei" pitchFamily="34" charset="-122"/>
              </a:rPr>
              <a:t> le d</a:t>
            </a:r>
            <a:r>
              <a:rPr lang="fr-FR" dirty="0">
                <a:ea typeface="Microsoft YaHei" pitchFamily="34" charset="-122"/>
              </a:rPr>
              <a:t>abigatran 110 mg et l’</a:t>
            </a:r>
            <a:r>
              <a:rPr lang="fr-FR" dirty="0" err="1">
                <a:ea typeface="Microsoft YaHei" pitchFamily="34" charset="-122"/>
              </a:rPr>
              <a:t>édoxaban</a:t>
            </a:r>
            <a:r>
              <a:rPr lang="fr-FR" dirty="0">
                <a:ea typeface="Microsoft YaHei" pitchFamily="34" charset="-122"/>
              </a:rPr>
              <a:t> étaient associés à une réduction significative du nombre d’hémorragie majeure vs la warfarine. </a:t>
            </a:r>
            <a:r>
              <a:rPr lang="fr-FR" dirty="0">
                <a:ea typeface="Microsoft YaHei"/>
                <a:cs typeface="Microsoft YaHei"/>
              </a:rPr>
              <a:t> </a:t>
            </a:r>
          </a:p>
          <a:p>
            <a:pPr marL="181229" indent="-181229" defTabSz="483276">
              <a:buFont typeface="Arial"/>
              <a:buChar char="•"/>
              <a:defRPr/>
            </a:pPr>
            <a:r>
              <a:rPr lang="fr-FR" dirty="0">
                <a:ea typeface="Microsoft YaHei" pitchFamily="34" charset="-122"/>
              </a:rPr>
              <a:t>Tous les AOD étaient associés à une réduction significative du nombre d’hémorragie intracrânienne (HIC) comparativement à la warfarine.</a:t>
            </a:r>
          </a:p>
          <a:p>
            <a:pPr marL="181229" indent="-181229" defTabSz="483276">
              <a:buFont typeface="Arial"/>
              <a:buChar char="•"/>
              <a:defRPr/>
            </a:pPr>
            <a:r>
              <a:rPr lang="fr-FR" dirty="0">
                <a:ea typeface="Microsoft YaHei" pitchFamily="34" charset="-122"/>
              </a:rPr>
              <a:t>Le dabigatran 150 mg, l’</a:t>
            </a:r>
            <a:r>
              <a:rPr lang="fr-FR" dirty="0" err="1">
                <a:ea typeface="Microsoft YaHei" pitchFamily="34" charset="-122"/>
              </a:rPr>
              <a:t>édoxaban</a:t>
            </a:r>
            <a:r>
              <a:rPr lang="fr-FR" dirty="0">
                <a:ea typeface="Microsoft YaHei" pitchFamily="34" charset="-122"/>
              </a:rPr>
              <a:t> et le </a:t>
            </a:r>
            <a:r>
              <a:rPr lang="fr-FR" dirty="0" err="1">
                <a:ea typeface="Microsoft YaHei" pitchFamily="34" charset="-122"/>
              </a:rPr>
              <a:t>rivaroxaban</a:t>
            </a:r>
            <a:r>
              <a:rPr lang="fr-FR" dirty="0">
                <a:ea typeface="Microsoft YaHei" pitchFamily="34" charset="-122"/>
              </a:rPr>
              <a:t> étaient associés à une augmentation du taux d’hémorragie gastrique vs la warfarine</a:t>
            </a:r>
            <a:r>
              <a:rPr lang="fr-FR" baseline="0" dirty="0">
                <a:ea typeface="Microsoft YaHei" pitchFamily="34" charset="-122"/>
              </a:rPr>
              <a:t>.</a:t>
            </a:r>
            <a:r>
              <a:rPr lang="fr-FR" dirty="0">
                <a:ea typeface="Microsoft YaHei" pitchFamily="34" charset="-122"/>
              </a:rPr>
              <a:t>   </a:t>
            </a:r>
          </a:p>
          <a:p>
            <a:pPr marL="181229" indent="-181229" defTabSz="483276">
              <a:buFont typeface="Arial"/>
              <a:buChar char="•"/>
              <a:defRPr/>
            </a:pPr>
            <a:r>
              <a:rPr lang="fr-FR" dirty="0">
                <a:ea typeface="Microsoft YaHei" pitchFamily="34" charset="-122"/>
              </a:rPr>
              <a:t>L’</a:t>
            </a:r>
            <a:r>
              <a:rPr lang="fr-FR" dirty="0" err="1">
                <a:ea typeface="Microsoft YaHei" pitchFamily="34" charset="-122"/>
              </a:rPr>
              <a:t>apixaban</a:t>
            </a:r>
            <a:r>
              <a:rPr lang="fr-FR" dirty="0">
                <a:ea typeface="Microsoft YaHei" pitchFamily="34" charset="-122"/>
              </a:rPr>
              <a:t> était associé à une réduction significative de la mortalité comparativement à la warfarine</a:t>
            </a:r>
            <a:r>
              <a:rPr lang="fr-FR" dirty="0">
                <a:solidFill>
                  <a:srgbClr val="000000"/>
                </a:solidFill>
              </a:rPr>
              <a:t>.</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FR"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FR" dirty="0">
                <a:ea typeface="Microsoft YaHei"/>
                <a:cs typeface="Microsoft YaHei"/>
              </a:rPr>
              <a:t>Définition de l’hémorragie majeure :</a:t>
            </a:r>
          </a:p>
          <a:p>
            <a:pPr marL="181229" lvl="1" indent="-181229">
              <a:buFont typeface="Arial"/>
              <a:buChar char="•"/>
              <a:defRPr/>
            </a:pPr>
            <a:r>
              <a:rPr lang="fr-FR" dirty="0"/>
              <a:t>RE-LY : une réduction du taux d’hémoglobine d’au moins 20 g par litre, une transfusion d’au moins 2 unités de sang ou une hémorragie symptomatique dans deux régions ou organes importants.</a:t>
            </a:r>
          </a:p>
          <a:p>
            <a:pPr marL="181229" lvl="1" indent="-181229">
              <a:buFont typeface="Arial"/>
              <a:buChar char="•"/>
              <a:defRPr/>
            </a:pPr>
            <a:r>
              <a:rPr lang="fr-FR" dirty="0"/>
              <a:t>ROCKET : hémorragie cliniquement manifeste associée à l’issue suivante : issue fatale, impliquant une région critique (</a:t>
            </a:r>
            <a:r>
              <a:rPr lang="fr-FR" i="1" dirty="0"/>
              <a:t>i.e.,</a:t>
            </a:r>
            <a:r>
              <a:rPr lang="fr-FR" dirty="0"/>
              <a:t> intracrânienne, </a:t>
            </a:r>
            <a:r>
              <a:rPr lang="fr-FR" dirty="0" err="1"/>
              <a:t>intramédulaire</a:t>
            </a:r>
            <a:r>
              <a:rPr lang="fr-FR" dirty="0"/>
              <a:t>, intra-oculaire, </a:t>
            </a:r>
            <a:r>
              <a:rPr lang="fr-FR" dirty="0" err="1"/>
              <a:t>pericardique</a:t>
            </a:r>
            <a:r>
              <a:rPr lang="fr-FR" dirty="0"/>
              <a:t>, intra-articulaire, intramusculaire avec syndrome du compartiment ou rétropéritonéale) ou hémorragie cliniquement manifeste associée à une chute du taux d’hémoglobine de ≥ 2 g/dL ou entraînant une transfusion de ≥ 2 unités de concentré de globules rouge ou de sang entier.</a:t>
            </a:r>
          </a:p>
          <a:p>
            <a:pPr marL="181229" lvl="1" indent="-181229">
              <a:buFont typeface="Arial"/>
              <a:buChar char="•"/>
              <a:defRPr/>
            </a:pPr>
            <a:r>
              <a:rPr lang="fr-FR" dirty="0">
                <a:ea typeface="Microsoft YaHei"/>
                <a:cs typeface="Microsoft YaHei"/>
              </a:rPr>
              <a:t>ARISTOTLE : hémorragie cliniquement manifeste associée à une baisse du taux d’hémoglobine d’au moins 2 g par dL ou entraînant une transfusion d’au moins 2 unités de concentré de globules rouges, </a:t>
            </a:r>
            <a:r>
              <a:rPr lang="fr-FR" dirty="0"/>
              <a:t> survenant dans une région critique ou entraînant la mort.</a:t>
            </a:r>
          </a:p>
          <a:p>
            <a:pPr marL="181229" lvl="1" indent="-181229">
              <a:buFont typeface="Arial"/>
              <a:buChar char="•"/>
              <a:defRPr/>
            </a:pPr>
            <a:r>
              <a:rPr lang="fr-FR" dirty="0"/>
              <a:t>ENGAGE : Définition de la Société internationale de thrombose et d’hémostase  : hémorragie cliniquement manifeste associée à une baisse du taux d’hémoglobine d’au moins 2 g par dL ou entraînant une transfusion d’au moins 2 unités de concentré de globules rouges, survenant dans une région critique ou entraînant la mort.</a:t>
            </a:r>
          </a:p>
          <a:p>
            <a:endParaRPr lang="en-CA" dirty="0"/>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ea typeface="Microsoft YaHei" pitchFamily="34" charset="-122"/>
              </a:rPr>
              <a:t>Références :</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Dabigatran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Connolly SJ, et al; for the RE-LY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Newly</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identified</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events</a:t>
            </a:r>
            <a:r>
              <a:rPr lang="fr-CA" sz="900" dirty="0">
                <a:solidFill>
                  <a:srgbClr val="333333"/>
                </a:solidFill>
                <a:ea typeface="Microsoft YaHei" pitchFamily="34" charset="-122"/>
              </a:rPr>
              <a:t> in the RE-LY trial.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Patel MR, et al; and the ROCKET AF </a:t>
            </a:r>
            <a:r>
              <a:rPr lang="fr-CA" sz="900" dirty="0" err="1">
                <a:solidFill>
                  <a:srgbClr val="333333"/>
                </a:solidFill>
                <a:ea typeface="Microsoft YaHei" pitchFamily="34" charset="-122"/>
              </a:rPr>
              <a:t>Steering</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Committee</a:t>
            </a:r>
            <a:r>
              <a:rPr lang="fr-CA" sz="900" dirty="0">
                <a:solidFill>
                  <a:srgbClr val="333333"/>
                </a:solidFill>
                <a:ea typeface="Microsoft YaHei" pitchFamily="34" charset="-122"/>
              </a:rPr>
              <a:t> for the ROCKET AF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Rivaroxaban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a:t>
            </a:r>
            <a:r>
              <a:rPr lang="fr-CA" sz="900" dirty="0" err="1">
                <a:solidFill>
                  <a:srgbClr val="333333"/>
                </a:solidFill>
                <a:ea typeface="Microsoft YaHei" pitchFamily="34" charset="-122"/>
              </a:rPr>
              <a:t>nonvalvular</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365:883-891.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900" dirty="0">
                <a:solidFill>
                  <a:srgbClr val="333333"/>
                </a:solidFill>
                <a:ea typeface="Microsoft YaHei" pitchFamily="34" charset="-122"/>
              </a:rPr>
              <a:t>Granger CB, et al; for the ARISTOTLE </a:t>
            </a:r>
            <a:r>
              <a:rPr lang="fr-CA" sz="900" dirty="0" err="1">
                <a:solidFill>
                  <a:srgbClr val="333333"/>
                </a:solidFill>
                <a:ea typeface="Microsoft YaHei" pitchFamily="34" charset="-122"/>
              </a:rPr>
              <a:t>Committees</a:t>
            </a:r>
            <a:r>
              <a:rPr lang="fr-CA" sz="900" dirty="0">
                <a:solidFill>
                  <a:srgbClr val="333333"/>
                </a:solidFill>
                <a:ea typeface="Microsoft YaHei" pitchFamily="34" charset="-122"/>
              </a:rPr>
              <a:t> and </a:t>
            </a:r>
            <a:r>
              <a:rPr lang="fr-CA" sz="900" dirty="0" err="1">
                <a:solidFill>
                  <a:srgbClr val="333333"/>
                </a:solidFill>
                <a:ea typeface="Microsoft YaHei" pitchFamily="34" charset="-122"/>
              </a:rPr>
              <a:t>Investigators</a:t>
            </a:r>
            <a:r>
              <a:rPr lang="fr-CA" sz="900" dirty="0">
                <a:solidFill>
                  <a:srgbClr val="333333"/>
                </a:solidFill>
                <a:ea typeface="Microsoft YaHei" pitchFamily="34" charset="-122"/>
              </a:rPr>
              <a:t>. </a:t>
            </a:r>
            <a:r>
              <a:rPr lang="fr-CA" sz="900" dirty="0" err="1">
                <a:solidFill>
                  <a:srgbClr val="333333"/>
                </a:solidFill>
                <a:ea typeface="Microsoft YaHei" pitchFamily="34" charset="-122"/>
              </a:rPr>
              <a:t>Apixaban</a:t>
            </a:r>
            <a:r>
              <a:rPr lang="fr-CA" sz="900" dirty="0">
                <a:solidFill>
                  <a:srgbClr val="333333"/>
                </a:solidFill>
                <a:ea typeface="Microsoft YaHei" pitchFamily="34" charset="-122"/>
              </a:rPr>
              <a:t> versus </a:t>
            </a:r>
            <a:r>
              <a:rPr lang="fr-CA" sz="900" dirty="0" err="1">
                <a:solidFill>
                  <a:srgbClr val="333333"/>
                </a:solidFill>
                <a:ea typeface="Microsoft YaHei" pitchFamily="34" charset="-122"/>
              </a:rPr>
              <a:t>warfarin</a:t>
            </a:r>
            <a:r>
              <a:rPr lang="fr-CA" sz="900" dirty="0">
                <a:solidFill>
                  <a:srgbClr val="333333"/>
                </a:solidFill>
                <a:ea typeface="Microsoft YaHei" pitchFamily="34" charset="-122"/>
              </a:rPr>
              <a:t> in patients </a:t>
            </a:r>
            <a:r>
              <a:rPr lang="fr-CA" sz="900" dirty="0" err="1">
                <a:solidFill>
                  <a:srgbClr val="333333"/>
                </a:solidFill>
                <a:ea typeface="Microsoft YaHei" pitchFamily="34" charset="-122"/>
              </a:rPr>
              <a:t>with</a:t>
            </a:r>
            <a:r>
              <a:rPr lang="fr-CA" sz="900" dirty="0">
                <a:solidFill>
                  <a:srgbClr val="333333"/>
                </a:solidFill>
                <a:ea typeface="Microsoft YaHei" pitchFamily="34" charset="-122"/>
              </a:rPr>
              <a:t> atrial fibrillation. N </a:t>
            </a:r>
            <a:r>
              <a:rPr lang="fr-CA" sz="900" dirty="0" err="1">
                <a:solidFill>
                  <a:srgbClr val="333333"/>
                </a:solidFill>
                <a:ea typeface="Microsoft YaHei" pitchFamily="34" charset="-122"/>
              </a:rPr>
              <a:t>Engl</a:t>
            </a:r>
            <a:r>
              <a:rPr lang="fr-CA" sz="900" dirty="0">
                <a:solidFill>
                  <a:srgbClr val="333333"/>
                </a:solidFill>
                <a:ea typeface="Microsoft YaHei" pitchFamily="34" charset="-122"/>
              </a:rPr>
              <a:t> J Med 2011; 365:981-992. </a:t>
            </a:r>
            <a:endParaRPr lang="en-US" sz="9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43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5357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63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a typeface="ＭＳ Ｐゴシック" pitchFamily="34" charset="-128"/>
              </a:rPr>
              <a:t>Points clés :</a:t>
            </a:r>
          </a:p>
          <a:p>
            <a:endParaRPr lang="fr-FR" b="1" dirty="0">
              <a:ea typeface="ＭＳ Ｐゴシック" pitchFamily="34" charset="-128"/>
            </a:endParaRPr>
          </a:p>
          <a:p>
            <a:pPr defTabSz="966612">
              <a:defRPr/>
            </a:pPr>
            <a:r>
              <a:rPr lang="fr-FR" dirty="0"/>
              <a:t>Le risque d’hémorragie digestive allégué avec les IRSS et les</a:t>
            </a:r>
            <a:r>
              <a:rPr lang="fr-FR" sz="1200" b="0" i="0" dirty="0"/>
              <a:t> IRSN est faible et fondé sur des études rétrospectives de populations hétérogènes ayant un contrôle sous-optimal des facteurs de risque hémorragique coexistant.  Les lignes directrices de la SCC ne traitent pas spécifiquement de ces médicaments. Il faut faire preuve de prudence chez les patients atteints de FA qui nécessitent un AOD et sont sous antidépresseur. Un IPP peut également être envisagé en particulier chez un patient qui a déjà présenté antérieurement une hémorragie des voies digestives hautes.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BA70FB-4242-4C68-AC2B-F0453FCEF0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710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1" noProof="0" dirty="0">
                <a:ea typeface="ＭＳ Ｐゴシック" pitchFamily="34" charset="-128"/>
              </a:rPr>
              <a:t>Points clés :</a:t>
            </a:r>
          </a:p>
          <a:p>
            <a:endParaRPr lang="fr-CA" b="1" noProof="0" dirty="0">
              <a:ea typeface="ＭＳ Ｐゴシック" pitchFamily="34" charset="-128"/>
            </a:endParaRPr>
          </a:p>
          <a:p>
            <a:pPr defTabSz="966612">
              <a:defRPr/>
            </a:pPr>
            <a:r>
              <a:rPr lang="fr-CA" sz="1200" b="0" i="0" noProof="0" dirty="0"/>
              <a:t>1- Risque</a:t>
            </a:r>
            <a:r>
              <a:rPr lang="fr-CA" sz="1200" b="0" i="0" baseline="0" noProof="0" dirty="0"/>
              <a:t> hémorragique constant avec la</a:t>
            </a:r>
            <a:r>
              <a:rPr lang="fr-CA" sz="1200" b="0" i="0" noProof="0" dirty="0"/>
              <a:t> warfarine qui n’a jamais été</a:t>
            </a:r>
            <a:r>
              <a:rPr lang="fr-CA" sz="1200" b="0" i="0" baseline="0" noProof="0" dirty="0"/>
              <a:t> supérieur avec les AOD</a:t>
            </a:r>
            <a:endParaRPr lang="fr-CA" sz="1200" b="0" i="0" noProof="0" dirty="0"/>
          </a:p>
          <a:p>
            <a:pPr defTabSz="966612">
              <a:defRPr/>
            </a:pPr>
            <a:r>
              <a:rPr lang="fr-CA" sz="1200" b="0" i="0" noProof="0" dirty="0"/>
              <a:t>2- Risque d’hémorragie</a:t>
            </a:r>
            <a:r>
              <a:rPr lang="fr-CA" sz="1200" b="0" i="0" baseline="0" noProof="0" dirty="0"/>
              <a:t> majeure considérablement plus élevé avec  l’ajout d’AAS  qui devrait être évité à tout prix</a:t>
            </a:r>
            <a:r>
              <a:rPr lang="fr-CA" sz="1200" b="0" i="0" noProof="0" dirty="0"/>
              <a:t> </a:t>
            </a:r>
          </a:p>
          <a:p>
            <a:pPr defTabSz="966612">
              <a:defRPr/>
            </a:pPr>
            <a:r>
              <a:rPr lang="fr-CA" sz="1200" b="0" i="0" noProof="0" dirty="0"/>
              <a:t>3- Dans les ERC, certains AOD/doses ont entraîné un taux moins élevé</a:t>
            </a:r>
            <a:r>
              <a:rPr lang="fr-CA" sz="1200" b="0" i="0" baseline="0" noProof="0" dirty="0"/>
              <a:t> d’hémorragie majeure comparativement à la warfarine, que l’on ait utilisé ou non de l’AAS en concomitance</a:t>
            </a:r>
            <a:endParaRPr lang="fr-CA" noProof="0" dirty="0"/>
          </a:p>
          <a:p>
            <a:endParaRPr lang="en-US" altLang="en-US"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BA70FB-4242-4C68-AC2B-F0453FCEF0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38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08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249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b="1" noProof="0" dirty="0">
                <a:ea typeface="ＭＳ Ｐゴシック" pitchFamily="34" charset="-128"/>
              </a:rPr>
              <a:t>Points clés :</a:t>
            </a:r>
          </a:p>
          <a:p>
            <a:endParaRPr lang="fr-BE" noProof="0" dirty="0"/>
          </a:p>
          <a:p>
            <a:r>
              <a:rPr lang="fr-BE" b="1" noProof="0" dirty="0"/>
              <a:t>Renseignements</a:t>
            </a:r>
            <a:r>
              <a:rPr lang="fr-BE" b="1" baseline="0" noProof="0" dirty="0"/>
              <a:t> généraux</a:t>
            </a:r>
            <a:r>
              <a:rPr lang="fr-BE" b="1" noProof="0" dirty="0"/>
              <a:t> </a:t>
            </a:r>
          </a:p>
          <a:p>
            <a:endParaRPr lang="fr-BE" noProof="0" dirty="0"/>
          </a:p>
          <a:p>
            <a:r>
              <a:rPr lang="fr-BE" noProof="0" dirty="0"/>
              <a:t>Les lignes</a:t>
            </a:r>
            <a:r>
              <a:rPr lang="fr-BE" baseline="0" noProof="0" dirty="0"/>
              <a:t> directrices actuelles sont contradictoires pour les patients à haut risque d’événements cardiovasculaires et gastro-intestinaux qui continuent à avoir besoin d’anti-inflammatoires non stéroïdiens (AINS) </a:t>
            </a:r>
            <a:r>
              <a:rPr lang="fr-BE" noProof="0" dirty="0"/>
              <a:t>. Nous avons supposé que l’association d’un inhibiteur sélectif de la cyclooxygénase-2-(COX-2) et d’un inhibiteur de la pompe à protons est</a:t>
            </a:r>
            <a:r>
              <a:rPr lang="fr-BE" baseline="0" noProof="0" dirty="0"/>
              <a:t> supérieure à un AINS non sélectif associé à un inhibiteur de la pompe à protons pour la prévention des saignements récurrents d’ulcères chez les patients qui utilisent de l’aspirine en concomitance</a:t>
            </a:r>
            <a:r>
              <a:rPr lang="fr-BE" dirty="0"/>
              <a:t> et ont</a:t>
            </a:r>
            <a:r>
              <a:rPr lang="fr-BE" baseline="0" noProof="0" dirty="0"/>
              <a:t> des antécédents de saignement d’ulcères.</a:t>
            </a:r>
            <a:r>
              <a:rPr lang="fr-BE" noProof="0" dirty="0"/>
              <a:t> </a:t>
            </a:r>
          </a:p>
          <a:p>
            <a:endParaRPr lang="fr-BE" dirty="0"/>
          </a:p>
          <a:p>
            <a:r>
              <a:rPr lang="fr-BE" b="1" dirty="0"/>
              <a:t>Méthodologie</a:t>
            </a:r>
            <a:r>
              <a:rPr lang="fr-BE" dirty="0"/>
              <a:t> </a:t>
            </a:r>
          </a:p>
          <a:p>
            <a:r>
              <a:rPr lang="fr-BE" dirty="0"/>
              <a:t>Pour cette étude randomisée, à double insu et double</a:t>
            </a:r>
            <a:r>
              <a:rPr lang="fr-BE" baseline="0" dirty="0"/>
              <a:t> placebo indépendante de l’industrie réalisée dans un hôpital universitaire de Hong Kong, nous avons sélectionné des patients atteints d’arthrite et de maladies </a:t>
            </a:r>
            <a:r>
              <a:rPr lang="fr-BE" baseline="0" dirty="0" err="1"/>
              <a:t>cardiothrombotiques</a:t>
            </a:r>
            <a:r>
              <a:rPr lang="fr-BE" baseline="0" dirty="0"/>
              <a:t> qui présentaient des saignements des voies digestives hautes, étaient sous AINS et nécessitaient de l’aspirine en concomitance</a:t>
            </a:r>
            <a:r>
              <a:rPr lang="fr-BE" dirty="0"/>
              <a:t>. Après la guérison de l’ulcère, un membre du personnel indépendant a assigné au hasard selon</a:t>
            </a:r>
            <a:r>
              <a:rPr lang="fr-BE" baseline="0" dirty="0"/>
              <a:t> un ratio de </a:t>
            </a:r>
            <a:r>
              <a:rPr lang="fr-BE" dirty="0"/>
              <a:t>1:1 les patients qui étaient négatifs pour Helicobacter pylori (selon une liste générée par ordinateur du nombre aléatoire de patients) à l’administration</a:t>
            </a:r>
            <a:r>
              <a:rPr lang="fr-BE" baseline="0" dirty="0"/>
              <a:t> orale de </a:t>
            </a:r>
            <a:r>
              <a:rPr lang="fr-BE" baseline="0" dirty="0" err="1"/>
              <a:t>célécoxib</a:t>
            </a:r>
            <a:r>
              <a:rPr lang="fr-BE" baseline="0" dirty="0"/>
              <a:t> 100 mg deux fois par jour conjointement à de l’ésoméprazole 20 mg une fois par jour ou à du naproxène 500 mg deux fois par jour conjointement à de l’</a:t>
            </a:r>
            <a:r>
              <a:rPr lang="fr-BE" baseline="0" dirty="0" err="1"/>
              <a:t>ésométrazole</a:t>
            </a:r>
            <a:r>
              <a:rPr lang="fr-BE" baseline="0" dirty="0"/>
              <a:t> </a:t>
            </a:r>
            <a:r>
              <a:rPr lang="fr-BE" dirty="0"/>
              <a:t>20 mg une fois par jour pendant 18 mois. Tous les patients ont continué l’aspirine 80 mg une fois par jour.</a:t>
            </a:r>
            <a:r>
              <a:rPr lang="fr-BE" baseline="0" dirty="0"/>
              <a:t> Les patients et les investigateurs étaient tenus dans l’ignorance  du traitement reçu par les patients</a:t>
            </a:r>
            <a:r>
              <a:rPr lang="fr-BE" dirty="0"/>
              <a:t>. Le critère</a:t>
            </a:r>
            <a:r>
              <a:rPr lang="fr-BE" baseline="0" dirty="0"/>
              <a:t> d’évaluation principal était les saignements des voies digestives hautes après 18 mois.</a:t>
            </a:r>
            <a:r>
              <a:rPr lang="fr-BE" dirty="0"/>
              <a:t> Le critère d’évaluation</a:t>
            </a:r>
            <a:r>
              <a:rPr lang="fr-BE" baseline="0" dirty="0"/>
              <a:t> principale et les critères d’innocuité secondaires ont été analysés dans la population en intention de traiter modifiée. Cette étude était enregistrée à</a:t>
            </a:r>
            <a:r>
              <a:rPr lang="fr-BE" dirty="0"/>
              <a:t> ClinicalTrials.gov, numéro NCT00153660. </a:t>
            </a:r>
          </a:p>
          <a:p>
            <a:endParaRPr lang="fr-BE" dirty="0"/>
          </a:p>
          <a:p>
            <a:r>
              <a:rPr lang="fr-BE" b="1" dirty="0"/>
              <a:t>Conclusions</a:t>
            </a:r>
            <a:r>
              <a:rPr lang="fr-BE" dirty="0"/>
              <a:t> </a:t>
            </a:r>
          </a:p>
          <a:p>
            <a:r>
              <a:rPr lang="fr-BE" dirty="0"/>
              <a:t>Entre le 24 mai 2005 et le 28 novembre 2012, nous avons recruté 514 patients, en répartissant 257 patients dans</a:t>
            </a:r>
            <a:r>
              <a:rPr lang="fr-BE" baseline="0" dirty="0"/>
              <a:t> chaque groupe d’étude, tous étant inclus dans la population en intention de traiter</a:t>
            </a:r>
            <a:r>
              <a:rPr lang="fr-BE" dirty="0"/>
              <a:t>. Des saignements</a:t>
            </a:r>
            <a:r>
              <a:rPr lang="fr-BE" baseline="0" dirty="0"/>
              <a:t> des voies digestives récurrents sont survenus chez </a:t>
            </a:r>
            <a:r>
              <a:rPr lang="fr-BE" dirty="0"/>
              <a:t>14 patients dans le groupe</a:t>
            </a:r>
            <a:r>
              <a:rPr lang="fr-BE" baseline="0" dirty="0"/>
              <a:t> recevant le </a:t>
            </a:r>
            <a:r>
              <a:rPr lang="fr-BE" baseline="0" dirty="0" err="1"/>
              <a:t>célé</a:t>
            </a:r>
            <a:r>
              <a:rPr lang="fr-BE" dirty="0" err="1"/>
              <a:t>coxib</a:t>
            </a:r>
            <a:r>
              <a:rPr lang="fr-BE" dirty="0"/>
              <a:t> (neuf</a:t>
            </a:r>
            <a:r>
              <a:rPr lang="fr-BE" baseline="0" dirty="0"/>
              <a:t> ulcères gastriques et cinq ulcères duodénaux</a:t>
            </a:r>
            <a:r>
              <a:rPr lang="fr-BE" dirty="0"/>
              <a:t>) et chez 31 patients dans le groupe recevant le naproxène (25 ulcères</a:t>
            </a:r>
            <a:r>
              <a:rPr lang="fr-BE" baseline="0" dirty="0"/>
              <a:t> gastriques, trois ulcères duodénaux, un ulcère gastrique et un ulcère duodénal et deux lésions qui saignent</a:t>
            </a:r>
            <a:r>
              <a:rPr lang="fr-BE" dirty="0"/>
              <a:t>). L’incidence cumulative des saignements</a:t>
            </a:r>
            <a:r>
              <a:rPr lang="fr-BE" baseline="0" dirty="0"/>
              <a:t> récurrents pendant une période de 18 mois était de </a:t>
            </a:r>
            <a:r>
              <a:rPr lang="fr-BE" dirty="0"/>
              <a:t>5,6 % (IC à 95% 3,3–9,2) dans le groupe recevant le </a:t>
            </a:r>
            <a:r>
              <a:rPr lang="fr-BE" dirty="0" err="1"/>
              <a:t>célécoxib</a:t>
            </a:r>
            <a:r>
              <a:rPr lang="fr-BE" dirty="0"/>
              <a:t> et de 12,3 % (8,8–17,1) dans le groupe recevant le naproxène (p=0,008; rapport</a:t>
            </a:r>
            <a:r>
              <a:rPr lang="fr-BE" baseline="0" dirty="0"/>
              <a:t> de risque brut 0,</a:t>
            </a:r>
            <a:r>
              <a:rPr lang="fr-BE" dirty="0"/>
              <a:t>44, IC à 95% 0,23–0,82; p=0,010). À L’exclusion des patients qui ont atteint les critères de l’étude, 21 (8%) patients dans</a:t>
            </a:r>
            <a:r>
              <a:rPr lang="fr-BE" baseline="0" dirty="0"/>
              <a:t> le groupe recevant le </a:t>
            </a:r>
            <a:r>
              <a:rPr lang="fr-BE" baseline="0" dirty="0" err="1"/>
              <a:t>célé</a:t>
            </a:r>
            <a:r>
              <a:rPr lang="fr-BE" dirty="0" err="1"/>
              <a:t>coxib</a:t>
            </a:r>
            <a:r>
              <a:rPr lang="fr-BE" dirty="0"/>
              <a:t> et 17 (7%) patients dans le groupe recevant le naproxène ont subi</a:t>
            </a:r>
            <a:r>
              <a:rPr lang="fr-BE" baseline="0" dirty="0"/>
              <a:t> des événements indésirables entraînant l’arrêt du traitement. Aucun décès lié au traitement n’est survenu durant l’étude</a:t>
            </a:r>
            <a:r>
              <a:rPr lang="fr-BE" dirty="0"/>
              <a:t>. </a:t>
            </a:r>
          </a:p>
          <a:p>
            <a:endParaRPr lang="fr-BE" dirty="0"/>
          </a:p>
          <a:p>
            <a:r>
              <a:rPr lang="fr-BE" b="1" dirty="0"/>
              <a:t>Interprétation </a:t>
            </a:r>
          </a:p>
          <a:p>
            <a:endParaRPr lang="fr-BE" dirty="0"/>
          </a:p>
          <a:p>
            <a:r>
              <a:rPr lang="fr-BE" dirty="0"/>
              <a:t>Chez les patients à risque</a:t>
            </a:r>
            <a:r>
              <a:rPr lang="fr-BE" baseline="0" dirty="0"/>
              <a:t> d’événements cardiovasculaires et gastro-intestinaux qui nécessitent de l’aspirine en concomitance avec un AINS, le </a:t>
            </a:r>
            <a:r>
              <a:rPr lang="fr-BE" baseline="0" dirty="0" err="1"/>
              <a:t>célécoxib</a:t>
            </a:r>
            <a:r>
              <a:rPr lang="fr-BE" baseline="0" dirty="0"/>
              <a:t> associé à un inhibiteur de la pompe à protons est le traitement privilégié pour réduire le risque de saignements récurrents des voies digestives hautes</a:t>
            </a:r>
            <a:r>
              <a:rPr lang="fr-BE" dirty="0"/>
              <a:t>. Il</a:t>
            </a:r>
            <a:r>
              <a:rPr lang="fr-BE" baseline="0" dirty="0"/>
              <a:t> faut éviter le naproxène, malgré son innocuité cardiovasculaire perçue</a:t>
            </a:r>
            <a:r>
              <a:rPr lang="fr-BE" dirty="0"/>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BA70FB-4242-4C68-AC2B-F0453FCEF0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34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951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276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b="0" noProof="0" dirty="0"/>
              <a:t>Réponse correcte : 3 (Il n’est</a:t>
            </a:r>
            <a:r>
              <a:rPr lang="fr-BE" b="0" baseline="0" noProof="0" dirty="0"/>
              <a:t> pas nécessaire d’arrêter le </a:t>
            </a:r>
            <a:r>
              <a:rPr lang="fr-BE" b="0" noProof="0" dirty="0" err="1"/>
              <a:t>rivaroxaban</a:t>
            </a:r>
            <a:r>
              <a:rPr lang="fr-BE" b="0" noProof="0" dirty="0"/>
              <a:t>)</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651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a:defRPr/>
            </a:pPr>
            <a:r>
              <a:rPr lang="fr-CA" sz="1000" dirty="0">
                <a:sym typeface="Symbol"/>
              </a:rPr>
              <a:t>Recommandation du Comité directeur :  Les médecins devraient tenir compte non seulement du risque hémorragique associé à une intervention, mais également des comorbidités qui peuvent exacerber ce risque</a:t>
            </a:r>
            <a:r>
              <a:rPr lang="fr-CA" sz="1000" dirty="0"/>
              <a:t> (p. ex., âge avancé, insuffisance rénale ou hépatique).</a:t>
            </a:r>
          </a:p>
          <a:p>
            <a:pPr marL="178573" indent="-178573">
              <a:buFontTx/>
              <a:buChar char="-"/>
            </a:pPr>
            <a:r>
              <a:rPr lang="fr-CA" sz="1000" dirty="0"/>
              <a:t>De nombreuses interventions invasives et chirurgicales ne sont associées qu’à un très faible ou faible risque  hémorragique – le traitement par des AOD peut être interrompu  brièvement ou même poursuivi sans interruption durant ces interventions comme cela sera examiné dans le cas 2.</a:t>
            </a:r>
            <a:endParaRPr lang="fr-CA" sz="1000" baseline="0" dirty="0"/>
          </a:p>
          <a:p>
            <a:pPr marL="178573" indent="-178573">
              <a:buFontTx/>
              <a:buChar char="-"/>
            </a:pPr>
            <a:r>
              <a:rPr lang="fr-CA" sz="1000" baseline="0" dirty="0"/>
              <a:t>Le traitement antithrombotique</a:t>
            </a:r>
            <a:r>
              <a:rPr lang="fr-CA" sz="1000" dirty="0"/>
              <a:t> avec la</a:t>
            </a:r>
            <a:r>
              <a:rPr lang="fr-CA" sz="1000" baseline="0" dirty="0"/>
              <a:t> warfarine</a:t>
            </a:r>
            <a:r>
              <a:rPr lang="fr-CA" sz="1000" dirty="0"/>
              <a:t> </a:t>
            </a:r>
            <a:r>
              <a:rPr lang="fr-CA" sz="1000" u="sng" dirty="0"/>
              <a:t>mais non  avec un AOD</a:t>
            </a:r>
            <a:r>
              <a:rPr lang="fr-CA" sz="1000" u="sng" baseline="0" dirty="0"/>
              <a:t> </a:t>
            </a:r>
            <a:r>
              <a:rPr lang="fr-CA" sz="1000" dirty="0"/>
              <a:t>peut être poursuivi sans danger avant/après l’implantation d’un  stimulateur cardiaque ou d’un DAI.</a:t>
            </a:r>
            <a:endParaRPr lang="fr-CA" sz="1000" baseline="0" dirty="0"/>
          </a:p>
          <a:p>
            <a:pPr marL="178573" indent="-178573">
              <a:buFontTx/>
              <a:buChar char="-"/>
            </a:pPr>
            <a:r>
              <a:rPr lang="fr-CA" sz="1000" baseline="0" dirty="0"/>
              <a:t>Il n’est </a:t>
            </a:r>
            <a:r>
              <a:rPr lang="fr-CA" sz="1000" u="sng" baseline="0" dirty="0"/>
              <a:t>jamais</a:t>
            </a:r>
            <a:r>
              <a:rPr lang="fr-CA" sz="1000" baseline="0" dirty="0"/>
              <a:t> nécessaire  d’administrer  de l’héparine sous-cutanée  en</a:t>
            </a:r>
            <a:r>
              <a:rPr lang="fr-CA" sz="1000" dirty="0"/>
              <a:t> relais des AOD avant, pendant et après une intervention invasive ou chirurgicale  </a:t>
            </a:r>
            <a:r>
              <a:rPr lang="fr-CA" sz="1000" baseline="0" dirty="0"/>
              <a:t>en raison de leur courte durée d’action </a:t>
            </a:r>
            <a:endParaRPr lang="fr-CA" sz="1000" dirty="0"/>
          </a:p>
          <a:p>
            <a:endParaRPr lang="fr-CA" sz="800" b="1" dirty="0"/>
          </a:p>
          <a:p>
            <a:r>
              <a:rPr lang="fr-CA" sz="800" b="1" dirty="0"/>
              <a:t>RÉFÉRENCES :</a:t>
            </a:r>
            <a:endParaRPr lang="fr-CA" sz="800" dirty="0"/>
          </a:p>
          <a:p>
            <a:r>
              <a:rPr lang="en-US" sz="800" dirty="0"/>
              <a:t> </a:t>
            </a:r>
            <a:endParaRPr lang="en-CA" sz="800" dirty="0"/>
          </a:p>
          <a:p>
            <a:r>
              <a:rPr lang="en-US" sz="800" dirty="0" err="1"/>
              <a:t>Douketis</a:t>
            </a:r>
            <a:r>
              <a:rPr lang="en-US" sz="800" dirty="0"/>
              <a:t> JD, Spyropoulos AC, Spencer FA, et al. Perioperative management of antithrombotic therapy: Antithrombotic Therapy and Prevention of Thrombosis, 9th ed: American College of Chest Physicians Evidence-Based Clinical Practice Guidelines. </a:t>
            </a:r>
            <a:r>
              <a:rPr lang="en-US" sz="800" i="1" dirty="0"/>
              <a:t>Chest</a:t>
            </a:r>
            <a:r>
              <a:rPr lang="en-US" sz="800" dirty="0"/>
              <a:t>. 2012;141(2 Suppl):e326S - 50S.</a:t>
            </a:r>
            <a:endParaRPr lang="en-CA" sz="800" dirty="0"/>
          </a:p>
          <a:p>
            <a:r>
              <a:rPr lang="en-US" sz="800" dirty="0"/>
              <a:t> </a:t>
            </a:r>
            <a:endParaRPr lang="en-CA" sz="800" dirty="0"/>
          </a:p>
          <a:p>
            <a:r>
              <a:rPr lang="en-US" sz="800" dirty="0"/>
              <a:t>Verma A, Cairns JA, Mitchell LB, et al. 2014 focused update of the Canadian Cardiovascular Society</a:t>
            </a:r>
            <a:endParaRPr lang="en-CA" sz="800" dirty="0"/>
          </a:p>
          <a:p>
            <a:r>
              <a:rPr lang="en-US" sz="800" dirty="0"/>
              <a:t>Guidelines for the management of atrial fibrillation. </a:t>
            </a:r>
            <a:r>
              <a:rPr lang="en-US" sz="800" i="1" dirty="0"/>
              <a:t>Can J </a:t>
            </a:r>
            <a:r>
              <a:rPr lang="en-US" sz="800" i="1" dirty="0" err="1"/>
              <a:t>Cardiol</a:t>
            </a:r>
            <a:r>
              <a:rPr lang="en-US" sz="800" dirty="0"/>
              <a:t>. 2014;30(10):1114-1130.</a:t>
            </a:r>
            <a:endParaRPr lang="en-CA" sz="800" dirty="0"/>
          </a:p>
          <a:p>
            <a:r>
              <a:rPr lang="en-US" sz="800" dirty="0"/>
              <a:t> </a:t>
            </a:r>
            <a:endParaRPr lang="en-CA" sz="800" dirty="0"/>
          </a:p>
          <a:p>
            <a:r>
              <a:rPr lang="en-US" sz="800" dirty="0" err="1"/>
              <a:t>Horlocker</a:t>
            </a:r>
            <a:r>
              <a:rPr lang="en-US" sz="800" dirty="0"/>
              <a:t> TT, Wedel DJ, </a:t>
            </a:r>
            <a:r>
              <a:rPr lang="en-US" sz="800" dirty="0" err="1"/>
              <a:t>Rowlingson</a:t>
            </a:r>
            <a:r>
              <a:rPr lang="en-US" sz="800" dirty="0"/>
              <a:t> JC, et al. Regional anesthesia in the patient receiving antithrombotic or thrombolytic therapy: American Society of Regional Anesthesia and Pain Medicine Evidence-Based Guidelines (Third Edition). </a:t>
            </a:r>
            <a:r>
              <a:rPr lang="en-US" sz="800" i="1" dirty="0"/>
              <a:t>Reg </a:t>
            </a:r>
            <a:r>
              <a:rPr lang="en-US" sz="800" i="1" dirty="0" err="1"/>
              <a:t>Anesth</a:t>
            </a:r>
            <a:r>
              <a:rPr lang="en-US" sz="800" i="1" dirty="0"/>
              <a:t> Pain Med</a:t>
            </a:r>
            <a:r>
              <a:rPr lang="en-US" sz="800" dirty="0"/>
              <a:t>. 2010;35(1):64-101.</a:t>
            </a:r>
            <a:endParaRPr lang="en-CA" sz="800" dirty="0"/>
          </a:p>
          <a:p>
            <a:r>
              <a:rPr lang="en-US" sz="800" dirty="0"/>
              <a:t> </a:t>
            </a:r>
            <a:endParaRPr lang="en-CA" sz="800" dirty="0"/>
          </a:p>
          <a:p>
            <a:r>
              <a:rPr lang="en-US" sz="800" dirty="0"/>
              <a:t>XARELTO-PM-ENG-10JUL2014-172618.pdf</a:t>
            </a:r>
            <a:r>
              <a:rPr lang="en-US" sz="800" dirty="0">
                <a:hlinkClick r:id="rId3"/>
              </a:rPr>
              <a:t>. http://www.bayer.ca/files/XARELTO-PM-ENG-10JUL2014-</a:t>
            </a:r>
            <a:endParaRPr lang="en-CA" sz="800" dirty="0"/>
          </a:p>
          <a:p>
            <a:r>
              <a:rPr lang="en-US" sz="800" dirty="0"/>
              <a:t>172618.pdf? Accessed 11 Nov 2014</a:t>
            </a:r>
            <a:endParaRPr lang="en-CA" sz="800" dirty="0"/>
          </a:p>
          <a:p>
            <a:r>
              <a:rPr lang="en-US" sz="800" dirty="0"/>
              <a:t> </a:t>
            </a:r>
            <a:endParaRPr lang="en-CA" sz="800" dirty="0"/>
          </a:p>
          <a:p>
            <a:r>
              <a:rPr lang="en-US" sz="800" dirty="0"/>
              <a:t>Pfizer Canada Inc Eliquis Product Monograph. </a:t>
            </a:r>
            <a:r>
              <a:rPr lang="en-US" sz="800" dirty="0">
                <a:hlinkClick r:id="rId4"/>
              </a:rPr>
              <a:t>http://www.pfizer.ca/en/our_products/products/monograph/313</a:t>
            </a:r>
            <a:r>
              <a:rPr lang="en-US" sz="800" dirty="0"/>
              <a:t>. Accessed 11 Nov 2014</a:t>
            </a:r>
            <a:endParaRPr lang="en-CA" sz="800" dirty="0"/>
          </a:p>
          <a:p>
            <a:r>
              <a:rPr lang="en-US" sz="800" dirty="0"/>
              <a:t> </a:t>
            </a:r>
            <a:endParaRPr lang="en-CA" sz="800" dirty="0"/>
          </a:p>
          <a:p>
            <a:r>
              <a:rPr lang="en-US" sz="800" dirty="0"/>
              <a:t>Boehringer Ingelheim Canada Ltd. (2014) Pradaxa Product Monograph. </a:t>
            </a:r>
            <a:r>
              <a:rPr lang="en-US" sz="800" dirty="0">
                <a:hlinkClick r:id="rId5"/>
              </a:rPr>
              <a:t>http://www.boehringer-</a:t>
            </a:r>
            <a:r>
              <a:rPr lang="en-US" sz="800" dirty="0"/>
              <a:t> ingelheim.ca/content/dam/internet/</a:t>
            </a:r>
            <a:r>
              <a:rPr lang="en-US" sz="800" dirty="0" err="1"/>
              <a:t>opu</a:t>
            </a:r>
            <a:r>
              <a:rPr lang="en-US" sz="800" dirty="0"/>
              <a:t>/</a:t>
            </a:r>
            <a:r>
              <a:rPr lang="en-US" sz="800" dirty="0" err="1"/>
              <a:t>ca_EN</a:t>
            </a:r>
            <a:r>
              <a:rPr lang="en-US" sz="800" dirty="0"/>
              <a:t>/documents/</a:t>
            </a:r>
            <a:r>
              <a:rPr lang="en-US" sz="800" dirty="0" err="1"/>
              <a:t>humanhealth</a:t>
            </a:r>
            <a:r>
              <a:rPr lang="en-US" sz="800" dirty="0"/>
              <a:t>/</a:t>
            </a:r>
            <a:r>
              <a:rPr lang="en-US" sz="800" dirty="0" err="1"/>
              <a:t>product_monograph</a:t>
            </a:r>
            <a:r>
              <a:rPr lang="en-US" sz="800" dirty="0"/>
              <a:t>/</a:t>
            </a:r>
            <a:r>
              <a:rPr lang="en-US" sz="800" dirty="0" err="1"/>
              <a:t>Prad</a:t>
            </a:r>
            <a:r>
              <a:rPr lang="en-US" sz="800" dirty="0"/>
              <a:t> axaPMEN.pdf. Accessed 11 Nov 2014</a:t>
            </a:r>
            <a:endParaRPr lang="en-CA" sz="800" dirty="0"/>
          </a:p>
          <a:p>
            <a:r>
              <a:rPr lang="en-US" sz="800" dirty="0"/>
              <a:t> </a:t>
            </a:r>
            <a:endParaRPr lang="en-CA" sz="800" dirty="0"/>
          </a:p>
          <a:p>
            <a:r>
              <a:rPr lang="en-US" sz="800" dirty="0"/>
              <a:t>Thrombosis Canada. </a:t>
            </a:r>
            <a:r>
              <a:rPr lang="en-US" sz="800" dirty="0">
                <a:hlinkClick r:id="rId6"/>
              </a:rPr>
              <a:t>http://thrombosiscanada.ca/</a:t>
            </a:r>
            <a:endParaRPr lang="en-CA"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438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765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621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R="0" algn="l" defTabSz="914400" rtl="0" eaLnBrk="1" fontAlgn="auto" latinLnBrk="0" hangingPunct="1">
              <a:lnSpc>
                <a:spcPct val="100000"/>
              </a:lnSpc>
              <a:spcBef>
                <a:spcPts val="0"/>
              </a:spcBef>
              <a:spcAft>
                <a:spcPts val="0"/>
              </a:spcAft>
              <a:buClrTx/>
              <a:buSzTx/>
              <a:tabLst/>
              <a:defRPr/>
            </a:pPr>
            <a:r>
              <a:rPr lang="fr-CA" noProof="0" dirty="0"/>
              <a:t>- En supposant que son poids soit inchangé (73 Kg) et qu’elle ait une </a:t>
            </a:r>
            <a:r>
              <a:rPr lang="fr-CA" noProof="0" dirty="0" err="1"/>
              <a:t>CrCl</a:t>
            </a:r>
            <a:r>
              <a:rPr lang="fr-CA" baseline="0" noProof="0" dirty="0"/>
              <a:t> de 44 </a:t>
            </a:r>
            <a:r>
              <a:rPr lang="fr-CA" baseline="0" noProof="0" dirty="0" err="1"/>
              <a:t>mL</a:t>
            </a:r>
            <a:r>
              <a:rPr lang="fr-CA" baseline="0" noProof="0" dirty="0"/>
              <a:t>/min, la réduction des doses de </a:t>
            </a:r>
            <a:r>
              <a:rPr lang="fr-CA" baseline="0" noProof="0" dirty="0" err="1"/>
              <a:t>dabi</a:t>
            </a:r>
            <a:r>
              <a:rPr lang="fr-CA" baseline="0" noProof="0" dirty="0"/>
              <a:t>, de riva et d’</a:t>
            </a:r>
            <a:r>
              <a:rPr lang="fr-CA" baseline="0" noProof="0" dirty="0" err="1"/>
              <a:t>édo</a:t>
            </a:r>
            <a:r>
              <a:rPr lang="fr-CA" baseline="0" noProof="0" dirty="0"/>
              <a:t> serait appropriée. Étant donné que son poids est supérieur à 60 kg et que son taux de créatinine est &lt; 133 </a:t>
            </a:r>
            <a:r>
              <a:rPr lang="fr-CA" baseline="0" noProof="0" dirty="0" err="1"/>
              <a:t>μmmol</a:t>
            </a:r>
            <a:r>
              <a:rPr lang="fr-CA" baseline="0" noProof="0" dirty="0"/>
              <a:t>/L, elle peut recevoir une dose complète d’</a:t>
            </a:r>
            <a:r>
              <a:rPr lang="fr-CA" baseline="0" noProof="0" dirty="0" err="1"/>
              <a:t>apixaban</a:t>
            </a:r>
            <a:r>
              <a:rPr lang="fr-CA" baseline="0" noProof="0" dirty="0"/>
              <a:t> de 5 mg </a:t>
            </a:r>
            <a:r>
              <a:rPr lang="fr-CA" baseline="0" noProof="0" dirty="0" err="1"/>
              <a:t>bid</a:t>
            </a:r>
            <a:r>
              <a:rPr lang="fr-CA" baseline="0" noProof="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fr-CA" baseline="0" noProof="0" dirty="0"/>
              <a:t>- Bien que les doses de dabigatran de 110 mg </a:t>
            </a:r>
            <a:r>
              <a:rPr lang="fr-CA" baseline="0" noProof="0" dirty="0" err="1"/>
              <a:t>bid</a:t>
            </a:r>
            <a:r>
              <a:rPr lang="fr-CA" baseline="0" noProof="0" dirty="0"/>
              <a:t>  et de 150 mg </a:t>
            </a:r>
            <a:r>
              <a:rPr lang="fr-CA" baseline="0" noProof="0" dirty="0" err="1"/>
              <a:t>bid</a:t>
            </a:r>
            <a:r>
              <a:rPr lang="fr-CA" baseline="0" noProof="0" dirty="0"/>
              <a:t> aient été évaluées dans l’étude RELY sans interaction apparente en termes d’innocuité et d’efficacité avec une fonction rénale réduite, la plupart des cliniciens remplaceraient le médicament de Sue par le </a:t>
            </a:r>
            <a:r>
              <a:rPr lang="fr-CA" baseline="0" noProof="0" dirty="0" err="1"/>
              <a:t>dabi</a:t>
            </a:r>
            <a:r>
              <a:rPr lang="fr-CA" baseline="0" noProof="0" dirty="0"/>
              <a:t> 110 mg </a:t>
            </a:r>
            <a:r>
              <a:rPr lang="fr-CA" baseline="0" noProof="0" dirty="0" err="1"/>
              <a:t>bid</a:t>
            </a:r>
            <a:r>
              <a:rPr lang="fr-CA" baseline="0" noProof="0" dirty="0"/>
              <a:t> (conformément aux lignes directrices de la SCC) ou par un autre AOD pour des raisons d’innocuité (i.e. hémorragie).</a:t>
            </a:r>
            <a:endParaRPr lang="fr-CA" noProof="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828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r>
              <a:rPr lang="fr-CH" noProof="0" dirty="0"/>
              <a:t>Réponses correctes : 2, 4, 5 et 8 </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213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2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81229" indent="-181229">
              <a:buFont typeface="Arial"/>
              <a:buChar char="•"/>
            </a:pPr>
            <a:r>
              <a:rPr lang="fr-CA" sz="1000" noProof="0" dirty="0"/>
              <a:t>Dans les essais cliniques, les AOD peuvent</a:t>
            </a:r>
            <a:r>
              <a:rPr lang="fr-CA" sz="1000" baseline="0" noProof="0" dirty="0"/>
              <a:t> être différenciés sur la base de leur efficacité et du risque hémorragique</a:t>
            </a:r>
            <a:r>
              <a:rPr lang="fr-CA" sz="1000" noProof="0" dirty="0"/>
              <a:t> (et sur</a:t>
            </a:r>
            <a:r>
              <a:rPr lang="fr-CA" sz="1000" baseline="0" noProof="0" dirty="0"/>
              <a:t> la base de notre expérience actuelle et future dans le monde réel </a:t>
            </a:r>
            <a:r>
              <a:rPr lang="fr-CA" sz="1000" noProof="0" dirty="0"/>
              <a:t>…) tout en reconnaissant les limites des comparaisons cliniques indirectes.  Les AOD peuvent également être différenciés sur la base d’autres facteurs</a:t>
            </a:r>
            <a:r>
              <a:rPr lang="fr-CA" sz="1000" baseline="0" noProof="0" dirty="0"/>
              <a:t> qui sont résumés dans cette diapositive</a:t>
            </a:r>
            <a:r>
              <a:rPr lang="fr-CA" sz="1000" noProof="0" dirty="0"/>
              <a:t>. Les paramètres tels qu’une fonction rénale limite, une susceptibilité à la dyspepsie, un apport alimentaire irrégulier, la nécessité d’une préparation du médicament</a:t>
            </a:r>
            <a:r>
              <a:rPr lang="fr-CA" sz="1000" baseline="0" noProof="0" dirty="0"/>
              <a:t> dans un emballage en plaquettes, une dysfonction cognitive et une inobservance d’une posologie BID, etc. peuvent entrer en compte dans la sélection du médicament optimal pour un patient donné!</a:t>
            </a:r>
          </a:p>
          <a:p>
            <a:pPr marL="181229" indent="-181229">
              <a:buFont typeface="Arial"/>
              <a:buChar char="•"/>
            </a:pPr>
            <a:r>
              <a:rPr lang="fr-CA" sz="1000" baseline="0" noProof="0" dirty="0"/>
              <a:t>Le Tmax de tous les AOD est de 2 à 4 heures seulement. Cela signifie que contrairement à la warfarine, l’effet anticoagulant est rapide, c’est-à-dire de 2 heures après administration uniquement. Cela a d’importantes implications pour le « relais » héparine qui n’est plus nécessaire avec les AOD ainsi que pour le délai pour reprendre le traitement par un AOD après l’intervention.</a:t>
            </a:r>
          </a:p>
          <a:p>
            <a:pPr marL="181229" indent="-181229">
              <a:buFont typeface="Arial"/>
              <a:buChar char="•"/>
            </a:pPr>
            <a:r>
              <a:rPr lang="fr-CA" sz="1000" baseline="0" noProof="0" dirty="0"/>
              <a:t>Tous les AOD ont une courte demi-vie de 12 heures chez les patients dont la fonction rénale est préservée (</a:t>
            </a:r>
            <a:r>
              <a:rPr lang="fr-CA" sz="1000" baseline="0" noProof="0" dirty="0" err="1"/>
              <a:t>CrCl</a:t>
            </a:r>
            <a:r>
              <a:rPr lang="fr-CA" sz="1000" baseline="0" noProof="0" dirty="0"/>
              <a:t> &gt; 60 </a:t>
            </a:r>
            <a:r>
              <a:rPr lang="fr-CA" sz="1000" baseline="0" noProof="0" dirty="0" err="1"/>
              <a:t>mL</a:t>
            </a:r>
            <a:r>
              <a:rPr lang="fr-CA" sz="1000" baseline="0" noProof="0" dirty="0"/>
              <a:t>/min).  C’est un avantage majeur par rapport à la warfarine qui a une demi-vie de 36 heures ou plus selon la fonction hépatique. La plupart des interventions à risque hémorragique intermédiaire ou élevé peuvent être réalisées dans un délai de 1 à 2 jours respectivement après l’arrêt de l’AOD, le délai étant plus long en cas de dysfonction rénale. De plus, une hémorragie majeure peut généralement être maîtrisée avec des mesures locales et de soutien, étant donné  que l’effet de l’AOD se dissipe rapidement.  Des antidotes spécifiques des AOD sont donc rarement nécessaires.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989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 typeface="Arial"/>
              <a:buChar char="•"/>
            </a:pPr>
            <a:r>
              <a:rPr lang="fr-BE" sz="1000" dirty="0"/>
              <a:t>Diapositive indispensable résumant les  facteurs à pendre en considération pour ajuster la posologie des différents AOD actuellement disponibles au Canada par rapport à la dose  plus élevée administrée par défaut.</a:t>
            </a:r>
          </a:p>
          <a:p>
            <a:pPr marL="171450" indent="-171450">
              <a:buFont typeface="Arial"/>
              <a:buChar char="•"/>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632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defTabSz="497906">
              <a:defRPr/>
            </a:pPr>
            <a:r>
              <a:rPr lang="fr-MC" sz="1000" kern="1200" dirty="0">
                <a:solidFill>
                  <a:schemeClr val="tx1"/>
                </a:solidFill>
                <a:effectLst/>
              </a:rPr>
              <a:t>Les AOD sont au moins partiellement éliminés par les reins. Le dabigatran et l’</a:t>
            </a:r>
            <a:r>
              <a:rPr lang="fr-MC" sz="1000" dirty="0" err="1"/>
              <a:t>édoxaban</a:t>
            </a:r>
            <a:r>
              <a:rPr lang="fr-MC" sz="1000" kern="1200" dirty="0">
                <a:solidFill>
                  <a:schemeClr val="tx1"/>
                </a:solidFill>
                <a:effectLst/>
              </a:rPr>
              <a:t> sont les AOD qui dépendent le plus de l’élimination rénale (~85 % et 50 %, respectivement),</a:t>
            </a:r>
            <a:r>
              <a:rPr lang="fr-MC" sz="1000" baseline="30000" dirty="0"/>
              <a:t> </a:t>
            </a:r>
            <a:r>
              <a:rPr lang="fr-MC" sz="1000" dirty="0"/>
              <a:t>alors que</a:t>
            </a:r>
            <a:r>
              <a:rPr lang="fr-MC" sz="1000" kern="1200" dirty="0">
                <a:solidFill>
                  <a:schemeClr val="tx1"/>
                </a:solidFill>
                <a:effectLst/>
              </a:rPr>
              <a:t> 27 % et 33% d’</a:t>
            </a:r>
            <a:r>
              <a:rPr lang="fr-MC" sz="1000" kern="1200" dirty="0" err="1">
                <a:solidFill>
                  <a:schemeClr val="tx1"/>
                </a:solidFill>
                <a:effectLst/>
              </a:rPr>
              <a:t>apixaban</a:t>
            </a:r>
            <a:r>
              <a:rPr lang="fr-MC" sz="1000" kern="1200" dirty="0">
                <a:solidFill>
                  <a:schemeClr val="tx1"/>
                </a:solidFill>
                <a:effectLst/>
              </a:rPr>
              <a:t> et de </a:t>
            </a:r>
            <a:r>
              <a:rPr lang="fr-MC" sz="1000" kern="1200" dirty="0" err="1">
                <a:solidFill>
                  <a:schemeClr val="tx1"/>
                </a:solidFill>
                <a:effectLst/>
              </a:rPr>
              <a:t>rivaroxaban</a:t>
            </a:r>
            <a:r>
              <a:rPr lang="fr-MC" sz="1000" kern="1200" dirty="0">
                <a:solidFill>
                  <a:schemeClr val="tx1"/>
                </a:solidFill>
                <a:effectLst/>
              </a:rPr>
              <a:t>, respectivement, sont éliminés par les reins sous forme inchangée</a:t>
            </a:r>
            <a:endParaRPr lang="en-CA" sz="10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906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14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Tx/>
              <a:buChar char="-"/>
            </a:pPr>
            <a:r>
              <a:rPr lang="fr-FR" sz="1000" noProof="0" dirty="0"/>
              <a:t>L’avantage en</a:t>
            </a:r>
            <a:r>
              <a:rPr lang="fr-FR" sz="1000" baseline="0" noProof="0" dirty="0"/>
              <a:t> termes d’efficacité pour l’AVC</a:t>
            </a:r>
            <a:r>
              <a:rPr lang="fr-FR" sz="1000" noProof="0" dirty="0"/>
              <a:t> / ES de l’</a:t>
            </a:r>
            <a:r>
              <a:rPr lang="fr-FR" sz="1000" noProof="0" dirty="0" err="1"/>
              <a:t>apixaban</a:t>
            </a:r>
            <a:r>
              <a:rPr lang="fr-FR" sz="1000" noProof="0" dirty="0"/>
              <a:t> par rapport à la warfarine dans la population</a:t>
            </a:r>
            <a:r>
              <a:rPr lang="fr-FR" sz="1000" baseline="0" noProof="0" dirty="0"/>
              <a:t> de l’étude</a:t>
            </a:r>
            <a:r>
              <a:rPr lang="fr-FR" sz="1000" noProof="0" dirty="0"/>
              <a:t> </a:t>
            </a:r>
            <a:r>
              <a:rPr lang="fr-FR" sz="1000" noProof="0" dirty="0" err="1"/>
              <a:t>Aristotle</a:t>
            </a:r>
            <a:r>
              <a:rPr lang="fr-FR" sz="1000" baseline="0" noProof="0" dirty="0"/>
              <a:t> n’était pas impacté par la dysfonction rénale avec une valeur p pour l’interaction non significative.</a:t>
            </a:r>
          </a:p>
          <a:p>
            <a:pPr marL="171450" indent="-171450">
              <a:buFontTx/>
              <a:buChar char="-"/>
            </a:pPr>
            <a:r>
              <a:rPr lang="fr-FR" sz="1000" baseline="0" noProof="0" dirty="0"/>
              <a:t>Le taux d’hémorragie majeure a augmenté (triplé) dans les groupes recevant l’</a:t>
            </a:r>
            <a:r>
              <a:rPr lang="fr-FR" sz="1000" baseline="0" noProof="0" dirty="0" err="1"/>
              <a:t>apixaban</a:t>
            </a:r>
            <a:r>
              <a:rPr lang="fr-FR" sz="1000" baseline="0" noProof="0" dirty="0"/>
              <a:t> et la warfarine, l’étude soulignant l’effet important de la dysfonction rénale sur le risque hémorragique.</a:t>
            </a:r>
          </a:p>
          <a:p>
            <a:pPr marL="171450" indent="-171450">
              <a:buFontTx/>
              <a:buChar char="-"/>
            </a:pPr>
            <a:r>
              <a:rPr lang="fr-FR" sz="1000" baseline="0" noProof="0" dirty="0"/>
              <a:t>L’</a:t>
            </a:r>
            <a:r>
              <a:rPr lang="fr-FR" sz="1000" baseline="0" noProof="0" dirty="0" err="1"/>
              <a:t>apixaban</a:t>
            </a:r>
            <a:r>
              <a:rPr lang="fr-FR" sz="1000" baseline="0" noProof="0" dirty="0"/>
              <a:t> est apparu comme étant particulièrement sûr vs la warfarine dans le sous-groupe ayant une </a:t>
            </a:r>
            <a:r>
              <a:rPr lang="fr-FR" sz="1000" baseline="0" noProof="0" dirty="0" err="1"/>
              <a:t>CrCl</a:t>
            </a:r>
            <a:r>
              <a:rPr lang="fr-FR" sz="1000" baseline="0" noProof="0" dirty="0"/>
              <a:t> &lt; 50 </a:t>
            </a:r>
            <a:r>
              <a:rPr lang="fr-FR" sz="1000" baseline="0" noProof="0" dirty="0" err="1"/>
              <a:t>mL</a:t>
            </a:r>
            <a:r>
              <a:rPr lang="fr-FR" sz="1000" baseline="0" noProof="0" dirty="0"/>
              <a:t>/min avec une réduction de 50v% du risque d’hémorragie majeure (valeur p pour l’interaction significative à 0,03)</a:t>
            </a:r>
            <a:endParaRPr lang="fr-FR" sz="1000" noProof="0" dirty="0"/>
          </a:p>
          <a:p>
            <a:endParaRPr lang="en-CA" altLang="en-US" sz="800" b="1" dirty="0"/>
          </a:p>
          <a:p>
            <a:endParaRPr lang="de-DE" sz="800" b="1" dirty="0"/>
          </a:p>
          <a:p>
            <a:endParaRPr lang="en-US" altLang="en-US" sz="800" b="1" dirty="0"/>
          </a:p>
          <a:p>
            <a:endParaRPr lang="en-CA" altLang="en-US" sz="800" b="1" dirty="0"/>
          </a:p>
          <a:p>
            <a:endParaRPr lang="de-DE"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826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pPr lvl="0" algn="l" defTabSz="914400">
              <a:defRPr/>
            </a:pPr>
            <a:endParaRPr lang="en-CA" sz="1200" b="1" dirty="0">
              <a:solidFill>
                <a:prstClr val="black"/>
              </a:solidFill>
              <a:latin typeface="Arial Narrow" panose="020B0606020202030204" pitchFamily="34" charset="0"/>
              <a:cs typeface="Candara"/>
            </a:endParaRPr>
          </a:p>
          <a:p>
            <a:r>
              <a:rPr lang="fr-CA" sz="1000" dirty="0"/>
              <a:t>Les données d’efficacité et les analyses du résultat clinique net portent sur la population en intention de traiter pendant toute la période de l’étude. Les données d’efficacité portent sur la cohorte faisant l’objet d’une étude d’innocuité pendant la période du traitement avec censure par intervalle des événements durant l’interruption du médicament à l’étude pendant &gt; 3 jours. La </a:t>
            </a:r>
            <a:r>
              <a:rPr lang="fr-CA" sz="1000" dirty="0" err="1"/>
              <a:t>CrCl</a:t>
            </a:r>
            <a:r>
              <a:rPr lang="fr-CA" sz="1000" dirty="0"/>
              <a:t> (</a:t>
            </a:r>
            <a:r>
              <a:rPr lang="fr-CA" sz="1000" dirty="0" err="1"/>
              <a:t>mL</a:t>
            </a:r>
            <a:r>
              <a:rPr lang="fr-CA" sz="1000" dirty="0"/>
              <a:t>/min) lors de la randomisation a été estimée en utilisant l’équation de Cockcroft-Gault. IC indique l’intervalle de confiance; HDER, schéma à dose élevée de l’</a:t>
            </a:r>
            <a:r>
              <a:rPr lang="fr-CA" sz="1000" dirty="0" err="1"/>
              <a:t>édoxaban</a:t>
            </a:r>
            <a:r>
              <a:rPr lang="fr-CA" sz="1000" dirty="0"/>
              <a:t>; HR, rapport de risque; P-</a:t>
            </a:r>
            <a:r>
              <a:rPr lang="fr-CA" sz="1000" dirty="0" err="1"/>
              <a:t>int</a:t>
            </a:r>
            <a:r>
              <a:rPr lang="fr-CA" sz="1000" dirty="0"/>
              <a:t>, P pour interaction pour le traitement par sous-groupe rénal; et AVC/ES, AVC ou embolie systémique. *HDER </a:t>
            </a:r>
            <a:r>
              <a:rPr lang="fr-CA" sz="1000" dirty="0">
                <a:solidFill>
                  <a:prstClr val="black"/>
                </a:solidFill>
              </a:rPr>
              <a:t>de 60 mg par jour ou de 30 mg par jour si la dose est réduite pour les raisons suivantes : clairance de la créatinine (</a:t>
            </a:r>
            <a:r>
              <a:rPr lang="fr-CA" sz="1000" dirty="0" err="1">
                <a:solidFill>
                  <a:prstClr val="black"/>
                </a:solidFill>
              </a:rPr>
              <a:t>CrCl</a:t>
            </a:r>
            <a:r>
              <a:rPr lang="fr-CA" sz="1000" dirty="0">
                <a:solidFill>
                  <a:prstClr val="black"/>
                </a:solidFill>
              </a:rPr>
              <a:t>) ≤ 50 </a:t>
            </a:r>
            <a:r>
              <a:rPr lang="fr-CA" sz="1000" dirty="0" err="1">
                <a:solidFill>
                  <a:prstClr val="black"/>
                </a:solidFill>
              </a:rPr>
              <a:t>mL</a:t>
            </a:r>
            <a:r>
              <a:rPr lang="fr-CA" sz="1000" dirty="0">
                <a:solidFill>
                  <a:prstClr val="black"/>
                </a:solidFill>
              </a:rPr>
              <a:t>/min, poids ≤ 60 kg ou utilisation d’un inhibiteur puissant de la glycoprotéine phosphorylé.</a:t>
            </a:r>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475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marL="171450" indent="-171450">
              <a:buFontTx/>
              <a:buChar char="-"/>
            </a:pPr>
            <a:r>
              <a:rPr lang="fr-FR" sz="1000" noProof="0" dirty="0"/>
              <a:t>Les deux doses de dabigatran ont été évaluées par rapport à la warfarine dans</a:t>
            </a:r>
            <a:r>
              <a:rPr lang="fr-FR" sz="1000" baseline="0" noProof="0" dirty="0"/>
              <a:t> l’étude</a:t>
            </a:r>
            <a:r>
              <a:rPr lang="fr-FR" sz="1000" noProof="0" dirty="0"/>
              <a:t> RELY quelle que soit la fonction rénale</a:t>
            </a:r>
            <a:r>
              <a:rPr lang="fr-FR" sz="1000" baseline="0" noProof="0" dirty="0"/>
              <a:t> jusqu’à une </a:t>
            </a:r>
            <a:r>
              <a:rPr lang="fr-FR" sz="1000" noProof="0" dirty="0" err="1"/>
              <a:t>CrCl</a:t>
            </a:r>
            <a:r>
              <a:rPr lang="fr-FR" sz="1000" baseline="0" noProof="0" dirty="0"/>
              <a:t> de 30 </a:t>
            </a:r>
            <a:r>
              <a:rPr lang="fr-FR" sz="1000" baseline="0" noProof="0" dirty="0" err="1"/>
              <a:t>mL</a:t>
            </a:r>
            <a:r>
              <a:rPr lang="fr-FR" sz="1000" baseline="0" noProof="0" dirty="0"/>
              <a:t>/min.</a:t>
            </a:r>
          </a:p>
          <a:p>
            <a:pPr marL="171450" indent="-171450">
              <a:buFontTx/>
              <a:buChar char="-"/>
            </a:pPr>
            <a:r>
              <a:rPr lang="fr-FR" sz="1000" baseline="0" noProof="0" dirty="0"/>
              <a:t>On n’a noté aucune interaction pour l’efficacité OU l’innocuité (hémorragie majeure) avec l’une ou l’autre des doses évaluées et les </a:t>
            </a:r>
            <a:r>
              <a:rPr lang="fr-FR" sz="1000" baseline="0" noProof="0" dirty="0" err="1"/>
              <a:t>tertiles</a:t>
            </a:r>
            <a:r>
              <a:rPr lang="fr-FR" sz="1000" baseline="0" noProof="0" dirty="0"/>
              <a:t> de la fonction rénale, comme le montre la diapositive.</a:t>
            </a:r>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65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lvl="0">
              <a:defRPr/>
            </a:pPr>
            <a:r>
              <a:rPr lang="fr-CA" sz="1000" dirty="0">
                <a:latin typeface="Candara" pitchFamily="34" charset="0"/>
              </a:rPr>
              <a:t>Examen des données : Résultats obtenus avec le </a:t>
            </a:r>
            <a:r>
              <a:rPr lang="fr-CA" sz="1000" dirty="0" err="1">
                <a:latin typeface="Candara" pitchFamily="34" charset="0"/>
              </a:rPr>
              <a:t>rivaroxaban</a:t>
            </a:r>
            <a:endParaRPr lang="fr-CA" sz="1000" dirty="0">
              <a:latin typeface="Candara" pitchFamily="34" charset="0"/>
            </a:endParaRPr>
          </a:p>
          <a:p>
            <a:r>
              <a:rPr lang="fr-CA" sz="1000" dirty="0">
                <a:latin typeface="Candara" pitchFamily="34" charset="0"/>
              </a:rPr>
              <a:t>ROCKET-AF selon la fonction rénale</a:t>
            </a:r>
            <a:endParaRPr lang="fr-CA" sz="1000" dirty="0">
              <a:latin typeface="Candara" pitchFamily="34" charset="0"/>
              <a:cs typeface="Candara"/>
            </a:endParaRPr>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262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889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altLang="en-US" sz="1000" b="1" dirty="0"/>
          </a:p>
          <a:p>
            <a:endParaRPr lang="en-US" altLang="en-US" sz="1000" b="1" dirty="0"/>
          </a:p>
          <a:p>
            <a:endParaRPr lang="en-CA" altLang="en-US" sz="1000" b="1" dirty="0"/>
          </a:p>
          <a:p>
            <a:endParaRPr lang="de-DE" sz="1000"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72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061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30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r>
              <a:rPr lang="fr-FR" noProof="0" dirty="0"/>
              <a:t>Les</a:t>
            </a:r>
            <a:r>
              <a:rPr lang="fr-FR" baseline="0" noProof="0" dirty="0"/>
              <a:t> points clés pour les omnipraticiens et la plupart des médecins urgentistes seraient que la prise en charge locale et le temps sont des mesures efficaces pour contrôler LA PLUPART des cas d’hémorragie avec les AOD. L’</a:t>
            </a:r>
            <a:r>
              <a:rPr lang="fr-FR" baseline="0" noProof="0" dirty="0" err="1"/>
              <a:t>i</a:t>
            </a:r>
            <a:r>
              <a:rPr lang="fr-FR" noProof="0" dirty="0" err="1"/>
              <a:t>darucisumab</a:t>
            </a:r>
            <a:r>
              <a:rPr lang="fr-FR" noProof="0" dirty="0"/>
              <a:t> est prescrit dans</a:t>
            </a:r>
            <a:r>
              <a:rPr lang="fr-FR" baseline="0" noProof="0" dirty="0"/>
              <a:t> des cas exceptionnels</a:t>
            </a:r>
            <a:r>
              <a:rPr lang="fr-FR" noProof="0" dirty="0"/>
              <a:t> (HIC polytraumatisme majeur). Il est utilisé uniquement comme antidote du dabigatran, il</a:t>
            </a:r>
            <a:r>
              <a:rPr lang="fr-FR" baseline="0" noProof="0" dirty="0"/>
              <a:t> est coûteux et présente un risque d’événement ischémique</a:t>
            </a:r>
            <a:r>
              <a:rPr lang="fr-FR" noProof="0" dirty="0"/>
              <a:t> (5% à un mois) dû à la neutralisation</a:t>
            </a:r>
            <a:r>
              <a:rPr lang="fr-FR" baseline="0" noProof="0" dirty="0"/>
              <a:t> rapide de l’effet anticoagulant</a:t>
            </a:r>
            <a:r>
              <a:rPr lang="fr-FR" noProof="0" dirty="0"/>
              <a:t>!  La vaste majorité des « chirurgies</a:t>
            </a:r>
            <a:r>
              <a:rPr lang="fr-FR" baseline="0" noProof="0" dirty="0"/>
              <a:t> urgentes » peuvent être reportées 1 à 2 jours pour que l’effet de l’AOD s’estompe</a:t>
            </a:r>
            <a:r>
              <a:rPr lang="fr-FR" noProof="0" dirty="0"/>
              <a:t> (courte demi-vie</a:t>
            </a:r>
            <a:r>
              <a:rPr lang="fr-FR" baseline="0" noProof="0" dirty="0"/>
              <a:t> de</a:t>
            </a:r>
            <a:r>
              <a:rPr lang="fr-FR" noProof="0" dirty="0"/>
              <a:t> 12 h). L’</a:t>
            </a:r>
            <a:r>
              <a:rPr lang="fr-FR" noProof="0" dirty="0" err="1"/>
              <a:t>idarucisumab</a:t>
            </a:r>
            <a:r>
              <a:rPr lang="fr-FR" noProof="0" dirty="0"/>
              <a:t> est rarement nécessaire pour les</a:t>
            </a:r>
            <a:r>
              <a:rPr lang="fr-FR" baseline="0" noProof="0" dirty="0"/>
              <a:t> « chirurgies urgentes »</a:t>
            </a:r>
            <a:r>
              <a:rPr lang="fr-FR" noProof="0"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587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MC" b="0" noProof="0" dirty="0"/>
              <a:t>Réponse correcte : 3- Administrer</a:t>
            </a:r>
            <a:r>
              <a:rPr lang="fr-MC" b="0" baseline="0" noProof="0" dirty="0"/>
              <a:t> la dernière dose 3 jours avant la chirurgie</a:t>
            </a:r>
            <a:r>
              <a:rPr lang="fr-MC" b="0" noProof="0" dirty="0"/>
              <a:t> (i.e. sauter</a:t>
            </a:r>
            <a:r>
              <a:rPr lang="fr-MC" b="0" baseline="0" noProof="0" dirty="0"/>
              <a:t> 2 doses</a:t>
            </a:r>
            <a:r>
              <a:rPr lang="fr-MC" b="0" noProof="0" dirty="0"/>
              <a:t>)</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23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pPr>
              <a:defRPr/>
            </a:pPr>
            <a:r>
              <a:rPr lang="fr-CA" sz="1000" dirty="0">
                <a:sym typeface="Symbol"/>
              </a:rPr>
              <a:t>Recommandation du Comité directeur :  Les médecins devraient tenir compte non seulement du risque hémorragique associé à une intervention, mais également des comorbidités qui peuvent exacerber ce risque</a:t>
            </a:r>
            <a:r>
              <a:rPr lang="fr-CA" sz="1000" dirty="0"/>
              <a:t> (p. ex., âge avancé, insuffisance rénale ou hépatique).</a:t>
            </a:r>
          </a:p>
          <a:p>
            <a:pPr marL="178573" indent="-178573">
              <a:buFontTx/>
              <a:buChar char="-"/>
            </a:pPr>
            <a:r>
              <a:rPr lang="fr-CA" sz="1000" dirty="0"/>
              <a:t>De nombreuses interventions invasives et chirurgicales ne sont associées qu’à un très faible ou faible risque  hémorragique – le traitement par des AOD peut être interrompu  brièvement ou même poursuivi sans interruption durant ces interventions comme cela sera examiné dans le cas 2.</a:t>
            </a:r>
            <a:endParaRPr lang="fr-CA" sz="1000" baseline="0" dirty="0"/>
          </a:p>
          <a:p>
            <a:pPr marL="178573" indent="-178573">
              <a:buFontTx/>
              <a:buChar char="-"/>
            </a:pPr>
            <a:r>
              <a:rPr lang="fr-CA" sz="1000" baseline="0" dirty="0"/>
              <a:t>Le traitement antithrombotique</a:t>
            </a:r>
            <a:r>
              <a:rPr lang="fr-CA" sz="1000" dirty="0"/>
              <a:t> avec la</a:t>
            </a:r>
            <a:r>
              <a:rPr lang="fr-CA" sz="1000" baseline="0" dirty="0"/>
              <a:t> warfarine</a:t>
            </a:r>
            <a:r>
              <a:rPr lang="fr-CA" sz="1000" dirty="0"/>
              <a:t> </a:t>
            </a:r>
            <a:r>
              <a:rPr lang="fr-CA" sz="1000" u="sng" dirty="0"/>
              <a:t>mais non  avec un AOD</a:t>
            </a:r>
            <a:r>
              <a:rPr lang="fr-CA" sz="1000" u="sng" baseline="0" dirty="0"/>
              <a:t> </a:t>
            </a:r>
            <a:r>
              <a:rPr lang="fr-CA" sz="1000" dirty="0"/>
              <a:t>peut être poursuivi sans danger avant/après l’implantation d’un  stimulateur cardiaque ou d’un DAI.</a:t>
            </a:r>
            <a:endParaRPr lang="fr-CA" sz="1000" baseline="0" dirty="0"/>
          </a:p>
          <a:p>
            <a:pPr marL="178573" indent="-178573">
              <a:buFontTx/>
              <a:buChar char="-"/>
            </a:pPr>
            <a:r>
              <a:rPr lang="fr-CA" sz="1000" baseline="0" dirty="0"/>
              <a:t>Il n’est </a:t>
            </a:r>
            <a:r>
              <a:rPr lang="fr-CA" sz="1000" u="sng" baseline="0" dirty="0"/>
              <a:t>jamais</a:t>
            </a:r>
            <a:r>
              <a:rPr lang="fr-CA" sz="1000" baseline="0" dirty="0"/>
              <a:t> nécessaire  d’administrer  de l’héparine sous-cutanée  en</a:t>
            </a:r>
            <a:r>
              <a:rPr lang="fr-CA" sz="1000" dirty="0"/>
              <a:t> relais des AOD avant, pendant et après une intervention invasive ou chirurgicale  </a:t>
            </a:r>
            <a:r>
              <a:rPr lang="fr-CA" sz="1000" baseline="0" dirty="0"/>
              <a:t>en raison de leur courte durée d’action </a:t>
            </a:r>
            <a:endParaRPr lang="fr-CA" sz="1000" dirty="0"/>
          </a:p>
          <a:p>
            <a:endParaRPr lang="en-US" sz="800" b="1" dirty="0"/>
          </a:p>
          <a:p>
            <a:r>
              <a:rPr lang="en-US" sz="800" b="1" dirty="0"/>
              <a:t>RÉFÉRENCES :</a:t>
            </a:r>
            <a:endParaRPr lang="en-CA" sz="800" dirty="0"/>
          </a:p>
          <a:p>
            <a:r>
              <a:rPr lang="en-US" sz="800" dirty="0"/>
              <a:t> </a:t>
            </a:r>
            <a:endParaRPr lang="en-CA" sz="800" dirty="0"/>
          </a:p>
          <a:p>
            <a:r>
              <a:rPr lang="en-US" sz="800" dirty="0" err="1"/>
              <a:t>Douketis</a:t>
            </a:r>
            <a:r>
              <a:rPr lang="en-US" sz="800" dirty="0"/>
              <a:t> JD, Spyropoulos AC, Spencer FA, et al. Perioperative management of antithrombotic therapy: Antithrombotic Therapy and Prevention of Thrombosis, 9th ed: American College of Chest Physicians Evidence-Based Clinical Practice Guidelines. </a:t>
            </a:r>
            <a:r>
              <a:rPr lang="en-US" sz="800" i="1" dirty="0"/>
              <a:t>Chest</a:t>
            </a:r>
            <a:r>
              <a:rPr lang="en-US" sz="800" dirty="0"/>
              <a:t>. 2012;141(2 Suppl):e326S - 50S.</a:t>
            </a:r>
            <a:endParaRPr lang="en-CA" sz="800" dirty="0"/>
          </a:p>
          <a:p>
            <a:r>
              <a:rPr lang="en-US" sz="800" dirty="0"/>
              <a:t> </a:t>
            </a:r>
            <a:endParaRPr lang="en-CA" sz="800" dirty="0"/>
          </a:p>
          <a:p>
            <a:r>
              <a:rPr lang="en-US" sz="800" dirty="0"/>
              <a:t>Verma A, Cairns JA, Mitchell LB, et al. 2014 focused update of the Canadian Cardiovascular Society</a:t>
            </a:r>
            <a:endParaRPr lang="en-CA" sz="800" dirty="0"/>
          </a:p>
          <a:p>
            <a:r>
              <a:rPr lang="en-US" sz="800" dirty="0"/>
              <a:t>Guidelines for the management of atrial fibrillation. </a:t>
            </a:r>
            <a:r>
              <a:rPr lang="en-US" sz="800" i="1" dirty="0"/>
              <a:t>Can J </a:t>
            </a:r>
            <a:r>
              <a:rPr lang="en-US" sz="800" i="1" dirty="0" err="1"/>
              <a:t>Cardiol</a:t>
            </a:r>
            <a:r>
              <a:rPr lang="en-US" sz="800" dirty="0"/>
              <a:t>. 2014;30(10):1114-1130.</a:t>
            </a:r>
            <a:endParaRPr lang="en-CA" sz="800" dirty="0"/>
          </a:p>
          <a:p>
            <a:r>
              <a:rPr lang="en-US" sz="800" dirty="0"/>
              <a:t> </a:t>
            </a:r>
            <a:endParaRPr lang="en-CA" sz="800" dirty="0"/>
          </a:p>
          <a:p>
            <a:r>
              <a:rPr lang="en-US" sz="800" dirty="0" err="1"/>
              <a:t>Horlocker</a:t>
            </a:r>
            <a:r>
              <a:rPr lang="en-US" sz="800" dirty="0"/>
              <a:t> TT, Wedel DJ, </a:t>
            </a:r>
            <a:r>
              <a:rPr lang="en-US" sz="800" dirty="0" err="1"/>
              <a:t>Rowlingson</a:t>
            </a:r>
            <a:r>
              <a:rPr lang="en-US" sz="800" dirty="0"/>
              <a:t> JC, et al. Regional anesthesia in the patient receiving antithrombotic or thrombolytic therapy: American Society of Regional Anesthesia and Pain Medicine Evidence-Based Guidelines (Third Edition). </a:t>
            </a:r>
            <a:r>
              <a:rPr lang="en-US" sz="800" i="1" dirty="0"/>
              <a:t>Reg </a:t>
            </a:r>
            <a:r>
              <a:rPr lang="en-US" sz="800" i="1" dirty="0" err="1"/>
              <a:t>Anesth</a:t>
            </a:r>
            <a:r>
              <a:rPr lang="en-US" sz="800" i="1" dirty="0"/>
              <a:t> Pain Med</a:t>
            </a:r>
            <a:r>
              <a:rPr lang="en-US" sz="800" dirty="0"/>
              <a:t>. 2010;35(1):64-101</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549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962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r>
              <a:rPr lang="fr-FR" dirty="0"/>
              <a:t>Les patients présentant une insuffisance rénale : Pour les patients présentant une insuffisance rénale sévère (</a:t>
            </a:r>
            <a:r>
              <a:rPr lang="fr-FR" dirty="0" err="1"/>
              <a:t>CrCl</a:t>
            </a:r>
            <a:r>
              <a:rPr lang="fr-FR" dirty="0"/>
              <a:t> &lt; 30 </a:t>
            </a:r>
            <a:r>
              <a:rPr lang="fr-FR" dirty="0" err="1"/>
              <a:t>mL</a:t>
            </a:r>
            <a:r>
              <a:rPr lang="fr-FR" dirty="0"/>
              <a:t>/min) qui ne sont généralement pas  admissibles à un traitement par des AOD, la prise en charge </a:t>
            </a:r>
            <a:r>
              <a:rPr lang="fr-FR" dirty="0" err="1"/>
              <a:t>péri-opératoire</a:t>
            </a:r>
            <a:r>
              <a:rPr lang="fr-FR" dirty="0"/>
              <a:t> n’a pas été clairement définie. </a:t>
            </a:r>
            <a:endParaRPr lang="en-US"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649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lvl="0" algn="l" defTabSz="914400">
              <a:defRPr/>
            </a:pPr>
            <a:endParaRPr lang="en-CA" sz="1200" b="1" dirty="0">
              <a:solidFill>
                <a:prstClr val="black"/>
              </a:solidFill>
              <a:latin typeface="Arial Narrow" panose="020B0606020202030204" pitchFamily="34" charset="0"/>
              <a:cs typeface="Candara"/>
            </a:endParaRPr>
          </a:p>
          <a:p>
            <a:r>
              <a:rPr lang="fr-CH" altLang="en-US" sz="1000" b="1" noProof="0" dirty="0"/>
              <a:t>Points clés :</a:t>
            </a:r>
          </a:p>
          <a:p>
            <a:pPr marL="171450" indent="-171450">
              <a:buFont typeface="Arial"/>
              <a:buChar char="•"/>
            </a:pPr>
            <a:r>
              <a:rPr lang="fr-CH" altLang="en-US" sz="1000" b="1" noProof="0" dirty="0"/>
              <a:t>L’</a:t>
            </a:r>
            <a:r>
              <a:rPr lang="fr-CH" altLang="en-US" sz="1000" b="1" noProof="0" dirty="0" err="1"/>
              <a:t>idarucizumab</a:t>
            </a:r>
            <a:r>
              <a:rPr lang="fr-CH" altLang="en-US" sz="1000" b="1" noProof="0" dirty="0"/>
              <a:t> (</a:t>
            </a:r>
            <a:r>
              <a:rPr lang="fr-CH" altLang="en-US" sz="1000" b="1" noProof="0" dirty="0" err="1"/>
              <a:t>Praxbind</a:t>
            </a:r>
            <a:r>
              <a:rPr lang="fr-CH" altLang="en-US" sz="1000" b="1" noProof="0" dirty="0"/>
              <a:t>™) </a:t>
            </a:r>
            <a:r>
              <a:rPr lang="fr-CH" altLang="en-US" sz="1000" b="0" noProof="0" dirty="0"/>
              <a:t>est</a:t>
            </a:r>
            <a:r>
              <a:rPr lang="fr-CH" altLang="en-US" sz="1000" b="0" baseline="0" noProof="0" dirty="0"/>
              <a:t> approuvé aux É.-U. ainsi qu’au Canada pour neutraliser rapidement l’effet du dabigatran dans des situations exceptionnelles.  Celles-ci incluent la nécessité nouvelle d’une chirurgie (traumatisme majeur), la nécessité d’une thrombolyse en raison d’un AVC ischémique et une surdose suspectée de dabigatran)</a:t>
            </a:r>
          </a:p>
          <a:p>
            <a:pPr marL="171450" indent="-171450">
              <a:buFont typeface="Arial"/>
              <a:buChar char="•"/>
            </a:pPr>
            <a:r>
              <a:rPr lang="fr-CH" altLang="en-US" sz="1000" b="1" baseline="0" noProof="0" dirty="0"/>
              <a:t>L’</a:t>
            </a:r>
            <a:r>
              <a:rPr lang="fr-CH" altLang="en-US" sz="1000" b="1" baseline="0" noProof="0" dirty="0" err="1"/>
              <a:t>andexanet</a:t>
            </a:r>
            <a:r>
              <a:rPr lang="fr-CH" altLang="en-US" sz="1000" b="1" baseline="0" noProof="0" dirty="0"/>
              <a:t> Alpha (</a:t>
            </a:r>
            <a:r>
              <a:rPr lang="fr-CH" altLang="en-US" sz="1000" b="1" baseline="0" noProof="0" dirty="0" err="1"/>
              <a:t>AndexXa</a:t>
            </a:r>
            <a:r>
              <a:rPr lang="fr-CH" altLang="en-US" sz="1000" b="1" noProof="0" dirty="0"/>
              <a:t>™) </a:t>
            </a:r>
            <a:r>
              <a:rPr lang="fr-CH" altLang="en-US" sz="1000" b="0" noProof="0" dirty="0"/>
              <a:t>a</a:t>
            </a:r>
            <a:r>
              <a:rPr lang="fr-CH" altLang="en-US" sz="1000" b="0" baseline="0" noProof="0" dirty="0"/>
              <a:t> été approuvé par la FDA américaine en mai</a:t>
            </a:r>
            <a:r>
              <a:rPr lang="fr-CH" altLang="en-US" sz="1000" b="0" noProof="0" dirty="0"/>
              <a:t> 2018, mais attend</a:t>
            </a:r>
            <a:r>
              <a:rPr lang="fr-CH" altLang="en-US" sz="1000" b="0" baseline="0" noProof="0" dirty="0"/>
              <a:t> toujours a l’approbation de Santé</a:t>
            </a:r>
            <a:r>
              <a:rPr lang="fr-CH" altLang="en-US" sz="1000" b="0" noProof="0" dirty="0"/>
              <a:t> Canada.</a:t>
            </a:r>
            <a:r>
              <a:rPr lang="fr-CH" altLang="en-US" sz="1000" b="0" baseline="0" noProof="0" dirty="0"/>
              <a:t> C’est une protéine recombinante </a:t>
            </a:r>
            <a:r>
              <a:rPr lang="fr-FR" sz="1000" dirty="0"/>
              <a:t>qui agit comme un leurre et se lie aux inhibiteurs oraux directs du facteur Xa</a:t>
            </a:r>
            <a:r>
              <a:rPr lang="fr-FR" sz="1000" baseline="0" dirty="0"/>
              <a:t> (</a:t>
            </a:r>
            <a:r>
              <a:rPr lang="fr-CH" altLang="en-US" sz="1000" b="0" baseline="0" noProof="0" dirty="0" err="1"/>
              <a:t>apixaban</a:t>
            </a:r>
            <a:r>
              <a:rPr lang="fr-CH" altLang="en-US" sz="1000" b="0" baseline="0" noProof="0" dirty="0"/>
              <a:t>, </a:t>
            </a:r>
            <a:r>
              <a:rPr lang="fr-CH" altLang="en-US" sz="1000" b="0" baseline="0" noProof="0" dirty="0" err="1"/>
              <a:t>rivaroxaban</a:t>
            </a:r>
            <a:r>
              <a:rPr lang="fr-CH" altLang="en-US" sz="1000" b="0" baseline="0" noProof="0" dirty="0"/>
              <a:t>, </a:t>
            </a:r>
            <a:r>
              <a:rPr lang="fr-CH" altLang="en-US" sz="1000" b="0" baseline="0" noProof="0" dirty="0" err="1"/>
              <a:t>édoxaban</a:t>
            </a:r>
            <a:r>
              <a:rPr lang="fr-CH" altLang="en-US" sz="1000" b="0" baseline="0" noProof="0" dirty="0"/>
              <a:t>), les </a:t>
            </a:r>
            <a:r>
              <a:rPr lang="fr-CH" altLang="en-US" sz="1000" b="0" baseline="0" noProof="0" dirty="0" err="1"/>
              <a:t>sequestrant</a:t>
            </a:r>
            <a:r>
              <a:rPr lang="fr-CH" altLang="en-US" sz="1000" b="0" baseline="0" noProof="0" dirty="0"/>
              <a:t> ainsi et neutralisant leur effet anticoagulant. Comme pour l’</a:t>
            </a:r>
            <a:r>
              <a:rPr lang="fr-CH" altLang="en-US" sz="1000" b="0" baseline="0" noProof="0" dirty="0" err="1"/>
              <a:t>idarucizumab</a:t>
            </a:r>
            <a:r>
              <a:rPr lang="fr-CH" altLang="en-US" sz="1000" b="0" baseline="0" noProof="0" dirty="0"/>
              <a:t>, on prévoit une utilisation extrêmement sélective une fois qu’il sera approuvé dans ce pays.</a:t>
            </a:r>
          </a:p>
          <a:p>
            <a:pPr marL="171450" indent="-171450">
              <a:buFont typeface="Arial"/>
              <a:buChar char="•"/>
            </a:pPr>
            <a:r>
              <a:rPr lang="fr-CH" altLang="en-US" sz="1000" b="0" baseline="0" noProof="0" dirty="0"/>
              <a:t>Il est important de garder à l’esprit que tous les antidotes des AOD entraînent potentiellement des complications thrombotiques (p. ex., IM, AVC ischémique) pouvant atteindre un taux de 5% à un mois.  Le risque-bénéfice de leur utilisation devrait donc être soigneusement individualisé</a:t>
            </a:r>
            <a:r>
              <a:rPr lang="fr-CH" altLang="en-US" sz="1000" b="1" baseline="0" noProof="0" dirty="0"/>
              <a:t>.</a:t>
            </a:r>
            <a:endParaRPr lang="fr-CH" altLang="en-US" sz="1000" b="1"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3606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b="0" noProof="0" dirty="0"/>
              <a:t>Réponses</a:t>
            </a:r>
            <a:r>
              <a:rPr lang="fr-CH" b="0" baseline="0" noProof="0" dirty="0"/>
              <a:t> correctes : </a:t>
            </a:r>
            <a:r>
              <a:rPr lang="fr-CH" b="0" noProof="0" dirty="0"/>
              <a:t>3 – 2</a:t>
            </a:r>
            <a:r>
              <a:rPr lang="fr-CH" b="0" baseline="0" noProof="0" dirty="0"/>
              <a:t> à 3 jours après; et 4 : lorsque le chirurgien orthopédiste le recommande</a:t>
            </a:r>
            <a:endParaRPr lang="fr-CH" b="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474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b="1" dirty="0"/>
          </a:p>
          <a:p>
            <a:endParaRPr lang="en-CA"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555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24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58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16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04156297-500E-4637-A3B6-DA20CA07D824}" type="slidenum">
              <a:rPr lang="en-US" smtClean="0"/>
              <a:t>7</a:t>
            </a:fld>
            <a:endParaRPr lang="en-US"/>
          </a:p>
        </p:txBody>
      </p:sp>
    </p:spTree>
    <p:extLst>
      <p:ext uri="{BB962C8B-B14F-4D97-AF65-F5344CB8AC3E}">
        <p14:creationId xmlns:p14="http://schemas.microsoft.com/office/powerpoint/2010/main" val="959862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Notes du </a:t>
            </a:r>
            <a:r>
              <a:rPr lang="en-CA" b="1" dirty="0" err="1"/>
              <a:t>conférencier</a:t>
            </a:r>
            <a:r>
              <a:rPr lang="en-CA" b="1" dirty="0"/>
              <a:t>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r>
              <a:rPr lang="fr-CA" sz="1200" kern="1200" noProof="0" dirty="0" err="1">
                <a:solidFill>
                  <a:schemeClr val="tx1"/>
                </a:solidFill>
                <a:latin typeface="+mn-lt"/>
                <a:ea typeface="+mn-ea"/>
                <a:cs typeface="+mn-cs"/>
              </a:rPr>
              <a:t>CrCl</a:t>
            </a:r>
            <a:r>
              <a:rPr lang="fr-CA" sz="1200" kern="1200" noProof="0" dirty="0">
                <a:solidFill>
                  <a:schemeClr val="tx1"/>
                </a:solidFill>
                <a:latin typeface="+mn-lt"/>
                <a:ea typeface="+mn-ea"/>
                <a:cs typeface="+mn-cs"/>
              </a:rPr>
              <a:t> =  60 </a:t>
            </a:r>
            <a:r>
              <a:rPr lang="fr-CA" sz="1200" kern="1200" noProof="0" dirty="0" err="1">
                <a:solidFill>
                  <a:schemeClr val="tx1"/>
                </a:solidFill>
                <a:latin typeface="+mn-lt"/>
                <a:ea typeface="+mn-ea"/>
                <a:cs typeface="+mn-cs"/>
              </a:rPr>
              <a:t>mL</a:t>
            </a:r>
            <a:r>
              <a:rPr lang="fr-CA" sz="1200" kern="1200" noProof="0" dirty="0">
                <a:solidFill>
                  <a:schemeClr val="tx1"/>
                </a:solidFill>
                <a:latin typeface="+mn-lt"/>
                <a:ea typeface="+mn-ea"/>
                <a:cs typeface="+mn-cs"/>
              </a:rPr>
              <a:t>/min  (correspond étroitement au</a:t>
            </a:r>
            <a:r>
              <a:rPr lang="fr-CA" sz="1200" kern="1200" baseline="0" noProof="0" dirty="0">
                <a:solidFill>
                  <a:schemeClr val="tx1"/>
                </a:solidFill>
                <a:latin typeface="+mn-lt"/>
                <a:ea typeface="+mn-ea"/>
                <a:cs typeface="+mn-cs"/>
              </a:rPr>
              <a:t> </a:t>
            </a:r>
            <a:r>
              <a:rPr lang="fr-CA" sz="1200" kern="1200" baseline="0" noProof="0" dirty="0" err="1">
                <a:solidFill>
                  <a:schemeClr val="tx1"/>
                </a:solidFill>
                <a:latin typeface="+mn-lt"/>
                <a:ea typeface="+mn-ea"/>
                <a:cs typeface="+mn-cs"/>
              </a:rPr>
              <a:t>TFGe</a:t>
            </a:r>
            <a:r>
              <a:rPr lang="fr-CA" sz="1200" kern="1200" baseline="0" noProof="0" dirty="0">
                <a:solidFill>
                  <a:schemeClr val="tx1"/>
                </a:solidFill>
                <a:latin typeface="+mn-lt"/>
                <a:ea typeface="+mn-ea"/>
                <a:cs typeface="+mn-cs"/>
              </a:rPr>
              <a:t> dans ce cas</a:t>
            </a:r>
            <a:r>
              <a:rPr lang="fr-CA" sz="1200" kern="1200" noProof="0" dirty="0">
                <a:solidFill>
                  <a:schemeClr val="tx1"/>
                </a:solidFill>
                <a:latin typeface="+mn-lt"/>
                <a:ea typeface="+mn-ea"/>
                <a:cs typeface="+mn-cs"/>
              </a:rPr>
              <a:t>)</a:t>
            </a:r>
          </a:p>
          <a:p>
            <a:r>
              <a:rPr lang="fr-CA" sz="1200" kern="1200" noProof="0" dirty="0">
                <a:solidFill>
                  <a:schemeClr val="tx1"/>
                </a:solidFill>
                <a:latin typeface="+mn-lt"/>
                <a:ea typeface="+mn-ea"/>
                <a:cs typeface="+mn-cs"/>
              </a:rPr>
              <a:t>Le conférencier pourrait demander</a:t>
            </a:r>
            <a:r>
              <a:rPr lang="fr-CA" sz="1200" kern="1200" baseline="0" noProof="0" dirty="0">
                <a:solidFill>
                  <a:schemeClr val="tx1"/>
                </a:solidFill>
                <a:latin typeface="+mn-lt"/>
                <a:ea typeface="+mn-ea"/>
                <a:cs typeface="+mn-cs"/>
              </a:rPr>
              <a:t> aux participants de calculer le</a:t>
            </a:r>
            <a:r>
              <a:rPr lang="fr-CA" sz="1200" kern="1200" noProof="0" dirty="0">
                <a:solidFill>
                  <a:schemeClr val="tx1"/>
                </a:solidFill>
                <a:latin typeface="+mn-lt"/>
                <a:ea typeface="+mn-ea"/>
                <a:cs typeface="+mn-cs"/>
              </a:rPr>
              <a:t> </a:t>
            </a:r>
            <a:r>
              <a:rPr lang="fr-CA" sz="1200" kern="1200" noProof="0" dirty="0" err="1">
                <a:solidFill>
                  <a:schemeClr val="tx1"/>
                </a:solidFill>
                <a:latin typeface="+mn-lt"/>
                <a:ea typeface="+mn-ea"/>
                <a:cs typeface="+mn-cs"/>
              </a:rPr>
              <a:t>TFGe</a:t>
            </a:r>
            <a:r>
              <a:rPr lang="fr-CA" sz="1200" kern="1200" baseline="0" noProof="0" dirty="0">
                <a:solidFill>
                  <a:schemeClr val="tx1"/>
                </a:solidFill>
                <a:latin typeface="+mn-lt"/>
                <a:ea typeface="+mn-ea"/>
                <a:cs typeface="+mn-cs"/>
              </a:rPr>
              <a:t> en utilisant l’application Outils de Thrombose Canada</a:t>
            </a:r>
            <a:endParaRPr lang="fr-CA" sz="1200" kern="1200" noProof="0" dirty="0">
              <a:solidFill>
                <a:schemeClr val="tx1"/>
              </a:solidFill>
              <a:latin typeface="+mn-lt"/>
              <a:ea typeface="+mn-ea"/>
              <a:cs typeface="+mn-cs"/>
            </a:endParaRPr>
          </a:p>
          <a:p>
            <a:r>
              <a:rPr lang="fr-CA" sz="1200" kern="1200" noProof="0" dirty="0">
                <a:solidFill>
                  <a:schemeClr val="tx1"/>
                </a:solidFill>
                <a:latin typeface="+mn-lt"/>
                <a:ea typeface="+mn-ea"/>
                <a:cs typeface="+mn-cs"/>
              </a:rPr>
              <a:t>Le conférencier</a:t>
            </a:r>
            <a:r>
              <a:rPr lang="fr-CA" sz="1200" kern="1200" baseline="0" noProof="0" dirty="0">
                <a:solidFill>
                  <a:schemeClr val="tx1"/>
                </a:solidFill>
                <a:latin typeface="+mn-lt"/>
                <a:ea typeface="+mn-ea"/>
                <a:cs typeface="+mn-cs"/>
              </a:rPr>
              <a:t> peut souligner que le calcul de la </a:t>
            </a:r>
            <a:r>
              <a:rPr lang="fr-CA" sz="1200" kern="1200" noProof="0" dirty="0" err="1">
                <a:solidFill>
                  <a:schemeClr val="tx1"/>
                </a:solidFill>
                <a:latin typeface="+mn-lt"/>
                <a:ea typeface="+mn-ea"/>
                <a:cs typeface="+mn-cs"/>
              </a:rPr>
              <a:t>CrCl</a:t>
            </a:r>
            <a:r>
              <a:rPr lang="fr-CA" sz="1200" kern="1200" noProof="0" dirty="0">
                <a:solidFill>
                  <a:schemeClr val="tx1"/>
                </a:solidFill>
                <a:latin typeface="+mn-lt"/>
                <a:ea typeface="+mn-ea"/>
                <a:cs typeface="+mn-cs"/>
              </a:rPr>
              <a:t> peut être cliniquement plus important pour les patients â</a:t>
            </a:r>
            <a:r>
              <a:rPr lang="fr-CA" sz="1200" kern="1200" baseline="0" noProof="0" dirty="0">
                <a:solidFill>
                  <a:schemeClr val="tx1"/>
                </a:solidFill>
                <a:latin typeface="+mn-lt"/>
                <a:ea typeface="+mn-ea"/>
                <a:cs typeface="+mn-cs"/>
              </a:rPr>
              <a:t>gés de petite stature</a:t>
            </a:r>
            <a:r>
              <a:rPr lang="fr-CA" sz="1200" kern="1200" noProof="0" dirty="0">
                <a:solidFill>
                  <a:schemeClr val="tx1"/>
                </a:solidFill>
                <a:latin typeface="+mn-lt"/>
                <a:ea typeface="+mn-ea"/>
                <a:cs typeface="+mn-cs"/>
              </a:rPr>
              <a:t> (p. ex., poids corporel &lt;</a:t>
            </a:r>
            <a:r>
              <a:rPr lang="fr-CA" sz="1200" kern="1200" baseline="0" noProof="0" dirty="0">
                <a:solidFill>
                  <a:schemeClr val="tx1"/>
                </a:solidFill>
                <a:latin typeface="+mn-lt"/>
                <a:ea typeface="+mn-ea"/>
                <a:cs typeface="+mn-cs"/>
              </a:rPr>
              <a:t> 60 kg) et lorsque le </a:t>
            </a:r>
            <a:r>
              <a:rPr lang="fr-CA" sz="1200" kern="1200" baseline="0" noProof="0" dirty="0" err="1">
                <a:solidFill>
                  <a:schemeClr val="tx1"/>
                </a:solidFill>
                <a:latin typeface="+mn-lt"/>
                <a:ea typeface="+mn-ea"/>
                <a:cs typeface="+mn-cs"/>
              </a:rPr>
              <a:t>TFGe</a:t>
            </a:r>
            <a:r>
              <a:rPr lang="fr-CA" sz="1200" kern="1200" baseline="0" noProof="0" dirty="0">
                <a:solidFill>
                  <a:schemeClr val="tx1"/>
                </a:solidFill>
                <a:latin typeface="+mn-lt"/>
                <a:ea typeface="+mn-ea"/>
                <a:cs typeface="+mn-cs"/>
              </a:rPr>
              <a:t> se situe entre</a:t>
            </a:r>
            <a:r>
              <a:rPr lang="fr-CA" sz="1200" kern="1200" noProof="0" dirty="0">
                <a:solidFill>
                  <a:schemeClr val="tx1"/>
                </a:solidFill>
                <a:latin typeface="+mn-lt"/>
                <a:ea typeface="+mn-ea"/>
                <a:cs typeface="+mn-cs"/>
              </a:rPr>
              <a:t> 30- et 40 </a:t>
            </a:r>
            <a:r>
              <a:rPr lang="fr-CA" sz="1200" kern="1200" noProof="0" dirty="0" err="1">
                <a:solidFill>
                  <a:schemeClr val="tx1"/>
                </a:solidFill>
                <a:latin typeface="+mn-lt"/>
                <a:ea typeface="+mn-ea"/>
                <a:cs typeface="+mn-cs"/>
              </a:rPr>
              <a:t>mL</a:t>
            </a:r>
            <a:r>
              <a:rPr lang="fr-CA" sz="1200" kern="1200" noProof="0" dirty="0">
                <a:solidFill>
                  <a:schemeClr val="tx1"/>
                </a:solidFill>
                <a:latin typeface="+mn-lt"/>
                <a:ea typeface="+mn-ea"/>
                <a:cs typeface="+mn-cs"/>
              </a:rPr>
              <a:t>/min/1,73m</a:t>
            </a:r>
            <a:r>
              <a:rPr lang="fr-CA" sz="1200" kern="1200" baseline="30000" noProof="0" dirty="0">
                <a:solidFill>
                  <a:schemeClr val="tx1"/>
                </a:solidFill>
                <a:latin typeface="+mn-lt"/>
                <a:ea typeface="+mn-ea"/>
                <a:cs typeface="+mn-cs"/>
              </a:rPr>
              <a:t>2</a:t>
            </a:r>
            <a:r>
              <a:rPr lang="fr-CA" sz="1200" kern="1200" dirty="0">
                <a:solidFill>
                  <a:schemeClr val="tx1"/>
                </a:solidFill>
                <a:latin typeface="+mn-lt"/>
                <a:ea typeface="+mn-ea"/>
                <a:cs typeface="+mn-cs"/>
              </a:rPr>
              <a:t>.</a:t>
            </a:r>
            <a:endParaRPr lang="fr-CA"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939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204769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057628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D1EF5F-19C5-48D8-8FBC-6602314BFE22}"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398629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D1EF5F-19C5-48D8-8FBC-6602314BFE22}"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200128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D1EF5F-19C5-48D8-8FBC-6602314BFE22}"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442604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D1EF5F-19C5-48D8-8FBC-6602314BFE22}"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1262818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1EF5F-19C5-48D8-8FBC-6602314BFE22}"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630608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D1EF5F-19C5-48D8-8FBC-6602314BFE22}"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55893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D1EF5F-19C5-48D8-8FBC-6602314BFE22}"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199856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3214281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D1EF5F-19C5-48D8-8FBC-6602314BFE22}"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E3856-2E46-4269-A2CC-6BEAC3551F7D}" type="slidenum">
              <a:rPr lang="en-US" smtClean="0"/>
              <a:t>‹#›</a:t>
            </a:fld>
            <a:endParaRPr lang="en-US"/>
          </a:p>
        </p:txBody>
      </p:sp>
    </p:spTree>
    <p:extLst>
      <p:ext uri="{BB962C8B-B14F-4D97-AF65-F5344CB8AC3E}">
        <p14:creationId xmlns:p14="http://schemas.microsoft.com/office/powerpoint/2010/main" val="2240049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11/19/2019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1EF5F-19C5-48D8-8FBC-6602314BFE22}" type="datetimeFigureOut">
              <a:rPr lang="en-US" smtClean="0"/>
              <a:t>11/19/2019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E3856-2E46-4269-A2CC-6BEAC3551F7D}" type="slidenum">
              <a:rPr lang="en-US" smtClean="0"/>
              <a:t>‹#›</a:t>
            </a:fld>
            <a:endParaRPr lang="en-US"/>
          </a:p>
        </p:txBody>
      </p:sp>
    </p:spTree>
    <p:extLst>
      <p:ext uri="{BB962C8B-B14F-4D97-AF65-F5344CB8AC3E}">
        <p14:creationId xmlns:p14="http://schemas.microsoft.com/office/powerpoint/2010/main" val="12507590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1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1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tif"/><Relationship Id="rId5" Type="http://schemas.microsoft.com/office/2007/relationships/hdphoto" Target="../media/hdphoto1.wdp"/><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1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7.jpe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tif"/><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1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2.png"/><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tif"/><Relationship Id="rId5" Type="http://schemas.microsoft.com/office/2007/relationships/hdphoto" Target="../media/hdphoto1.wdp"/><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1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5.png"/><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7.png"/><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4.wdp"/><Relationship Id="rId5" Type="http://schemas.openxmlformats.org/officeDocument/2006/relationships/image" Target="../media/image16.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tags" Target="../tags/tag5.xml"/><Relationship Id="rId7" Type="http://schemas.openxmlformats.org/officeDocument/2006/relationships/image" Target="../media/image2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35.xml"/><Relationship Id="rId5" Type="http://schemas.openxmlformats.org/officeDocument/2006/relationships/slideLayout" Target="../slideLayouts/slideLayout2.xml"/><Relationship Id="rId10" Type="http://schemas.openxmlformats.org/officeDocument/2006/relationships/image" Target="../media/image4.png"/><Relationship Id="rId4" Type="http://schemas.openxmlformats.org/officeDocument/2006/relationships/tags" Target="../tags/tag6.xml"/><Relationship Id="rId9"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4.png"/><Relationship Id="rId3" Type="http://schemas.openxmlformats.org/officeDocument/2006/relationships/tags" Target="../tags/tag9.xml"/><Relationship Id="rId7" Type="http://schemas.openxmlformats.org/officeDocument/2006/relationships/tags" Target="../tags/tag13.xml"/><Relationship Id="rId12" Type="http://schemas.microsoft.com/office/2007/relationships/hdphoto" Target="../media/hdphoto4.wdp"/><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6.png"/><Relationship Id="rId5" Type="http://schemas.openxmlformats.org/officeDocument/2006/relationships/tags" Target="../tags/tag11.xml"/><Relationship Id="rId10" Type="http://schemas.openxmlformats.org/officeDocument/2006/relationships/notesSlide" Target="../notesSlides/notesSlide36.xml"/><Relationship Id="rId4" Type="http://schemas.openxmlformats.org/officeDocument/2006/relationships/tags" Target="../tags/tag10.xml"/><Relationship Id="rId9"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tags" Target="../tags/tag16.xml"/><Relationship Id="rId1" Type="http://schemas.openxmlformats.org/officeDocument/2006/relationships/tags" Target="../tags/tag15.xml"/><Relationship Id="rId6" Type="http://schemas.microsoft.com/office/2007/relationships/hdphoto" Target="../media/hdphoto4.wdp"/><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tif"/><Relationship Id="rId5" Type="http://schemas.microsoft.com/office/2007/relationships/hdphoto" Target="../media/hdphoto1.wdp"/><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12.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2.png"/><Relationship Id="rId4" Type="http://schemas.microsoft.com/office/2007/relationships/hdphoto" Target="../media/hdphoto4.wdp"/></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3.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4.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tif"/><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tif"/><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1830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fr-CA" sz="4800" b="1" i="0" u="none" strike="noStrike" kern="1200" cap="none" spc="0" normalizeH="0" baseline="0" noProof="0" dirty="0">
                <a:ln>
                  <a:noFill/>
                </a:ln>
                <a:solidFill>
                  <a:prstClr val="white"/>
                </a:solidFill>
                <a:effectLst/>
                <a:uLnTx/>
                <a:uFillTx/>
                <a:latin typeface="Arial Narrow" panose="020B0606020202030204" pitchFamily="34" charset="0"/>
              </a:rPr>
              <a:t>Cas </a:t>
            </a:r>
            <a:r>
              <a:rPr lang="fr-CA" sz="4800" b="1" dirty="0">
                <a:solidFill>
                  <a:schemeClr val="bg1"/>
                </a:solidFill>
                <a:latin typeface="Arial Narrow" pitchFamily="34" charset="0"/>
                <a:cs typeface="Aharoni" panose="02010803020104030203" pitchFamily="2" charset="-79"/>
              </a:rPr>
              <a:t>n</a:t>
            </a:r>
            <a:r>
              <a:rPr lang="fr-CA" sz="4800" b="1" baseline="30000" dirty="0">
                <a:solidFill>
                  <a:schemeClr val="bg1"/>
                </a:solidFill>
                <a:latin typeface="Arial Narrow" pitchFamily="34" charset="0"/>
              </a:rPr>
              <a:t>o</a:t>
            </a:r>
            <a:r>
              <a:rPr kumimoji="0" lang="fr-CA" sz="4800" b="1" i="0" u="none" strike="noStrike" kern="1200" cap="none" spc="0" normalizeH="0" baseline="0" noProof="0" dirty="0">
                <a:ln>
                  <a:noFill/>
                </a:ln>
                <a:solidFill>
                  <a:prstClr val="white"/>
                </a:solidFill>
                <a:effectLst/>
                <a:uLnTx/>
                <a:uFillTx/>
                <a:latin typeface="Arial Narrow" panose="020B0606020202030204" pitchFamily="34" charset="0"/>
              </a:rPr>
              <a:t> 7</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89273"/>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31C1D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6955" y="1869967"/>
            <a:ext cx="9157648" cy="3521268"/>
          </a:xfrm>
          <a:prstGeom prst="rect">
            <a:avLst/>
          </a:prstGeom>
          <a:solidFill>
            <a:srgbClr val="183059">
              <a:alpha val="50196"/>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E0513E46-F01E-48D2-B534-B40E3165BD86}"/>
              </a:ext>
            </a:extLst>
          </p:cNvPr>
          <p:cNvSpPr txBox="1"/>
          <p:nvPr/>
        </p:nvSpPr>
        <p:spPr>
          <a:xfrm>
            <a:off x="673366" y="1907575"/>
            <a:ext cx="276113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rPr>
              <a:t>Sue</a:t>
            </a:r>
            <a:endParaRPr kumimoji="0" lang="en-CA" sz="3600" b="1" i="0" u="none" strike="noStrike" kern="1200" cap="none" spc="0" normalizeH="0" baseline="0" noProof="0" dirty="0">
              <a:ln w="10160">
                <a:solidFill>
                  <a:srgbClr val="102642"/>
                </a:solidFill>
                <a:prstDash val="solid"/>
              </a:ln>
              <a:solidFill>
                <a:prstClr val="white"/>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5A4D3AB3-2A78-43D2-BB86-262F7F11702C}"/>
              </a:ext>
            </a:extLst>
          </p:cNvPr>
          <p:cNvSpPr txBox="1"/>
          <p:nvPr/>
        </p:nvSpPr>
        <p:spPr>
          <a:xfrm>
            <a:off x="3434496" y="2547606"/>
            <a:ext cx="5735383" cy="2308324"/>
          </a:xfrm>
          <a:prstGeom prst="rect">
            <a:avLst/>
          </a:prstGeom>
          <a:noFill/>
        </p:spPr>
        <p:txBody>
          <a:bodyPr wrap="square" rtlCol="0">
            <a:spAutoFit/>
          </a:bodyPr>
          <a:lstStyle/>
          <a:p>
            <a:pPr algn="ctr" defTabSz="914400"/>
            <a:r>
              <a:rPr lang="fr-BE" sz="4800" b="1" dirty="0">
                <a:solidFill>
                  <a:schemeClr val="bg1"/>
                </a:solidFill>
                <a:latin typeface="Arial Narrow" pitchFamily="34" charset="0"/>
                <a:cs typeface="Lato"/>
              </a:rPr>
              <a:t>La médecine de précision appliquée aux AOD</a:t>
            </a:r>
            <a:endParaRPr lang="en-CA" sz="4800" b="1" dirty="0">
              <a:ln w="10160">
                <a:solidFill>
                  <a:prstClr val="black">
                    <a:lumMod val="65000"/>
                    <a:lumOff val="35000"/>
                  </a:prstClr>
                </a:solidFill>
                <a:prstDash val="solid"/>
              </a:ln>
              <a:solidFill>
                <a:prstClr val="white"/>
              </a:solidFill>
              <a:latin typeface="Arial Narrow" panose="020B0606020202030204" pitchFamily="34" charset="0"/>
            </a:endParaRPr>
          </a:p>
        </p:txBody>
      </p:sp>
      <p:pic>
        <p:nvPicPr>
          <p:cNvPr id="18" name="Picture 17" descr="A person standing posing for the camera&#10;&#10;Description automatically generated">
            <a:extLst>
              <a:ext uri="{FF2B5EF4-FFF2-40B4-BE49-F238E27FC236}">
                <a16:creationId xmlns:a16="http://schemas.microsoft.com/office/drawing/2014/main" id="{7FA10551-831B-402C-B86B-F8DE2F11CC2A}"/>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1481" y="1928045"/>
            <a:ext cx="1453404" cy="3463190"/>
          </a:xfrm>
          <a:prstGeom prst="rect">
            <a:avLst/>
          </a:prstGeom>
        </p:spPr>
      </p:pic>
      <p:pic>
        <p:nvPicPr>
          <p:cNvPr id="19" name="4E92DA43-5712-40E9-AFDC-2C1062C78C6F" descr="7646DFF2-B812-4635-AA57-5171E34E5A45@chrc">
            <a:extLst>
              <a:ext uri="{FF2B5EF4-FFF2-40B4-BE49-F238E27FC236}">
                <a16:creationId xmlns:a16="http://schemas.microsoft.com/office/drawing/2014/main" id="{E136D135-143F-4A17-A573-8CD8B51EFF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0014" y="498870"/>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2B2AC5-0C79-4D8A-90FC-8FF74B0ADFFC}"/>
              </a:ext>
            </a:extLst>
          </p:cNvPr>
          <p:cNvSpPr txBox="1"/>
          <p:nvPr/>
        </p:nvSpPr>
        <p:spPr>
          <a:xfrm>
            <a:off x="3540381" y="1042162"/>
            <a:ext cx="5657390" cy="4585871"/>
          </a:xfrm>
          <a:prstGeom prst="rect">
            <a:avLst/>
          </a:prstGeom>
          <a:noFill/>
        </p:spPr>
        <p:txBody>
          <a:bodyPr wrap="square" rtlCol="0">
            <a:spAutoFit/>
          </a:bodyPr>
          <a:lstStyle/>
          <a:p>
            <a:pPr lvl="0" algn="ctr" defTabSz="914400">
              <a:buClr>
                <a:srgbClr val="242C49"/>
              </a:buClr>
              <a:defRPr/>
            </a:pPr>
            <a:endParaRPr lang="en-CA" sz="2800" b="1" dirty="0">
              <a:solidFill>
                <a:srgbClr val="1B1A5A"/>
              </a:solidFill>
              <a:latin typeface="Agency FB" panose="020B0503020202020204" pitchFamily="34" charset="0"/>
              <a:ea typeface="Lato" panose="020F0502020204030203" pitchFamily="34" charset="0"/>
              <a:cs typeface="Lato" panose="020F0502020204030203" pitchFamily="34" charset="0"/>
            </a:endParaRPr>
          </a:p>
          <a:p>
            <a:pPr marL="342900" indent="-342900">
              <a:buClr>
                <a:srgbClr val="00B0F0"/>
              </a:buClr>
              <a:buFont typeface="Wingdings" panose="05000000000000000000" pitchFamily="2" charset="2"/>
              <a:buChar char="§"/>
            </a:pPr>
            <a:r>
              <a:rPr lang="fr-BE" sz="2400" b="1" dirty="0">
                <a:latin typeface="Arial Narrow" panose="020B0606020202030204" pitchFamily="34" charset="0"/>
              </a:rPr>
              <a:t>Sue me rend visite pour un suivi de son diabète. </a:t>
            </a:r>
          </a:p>
          <a:p>
            <a:pPr marL="342900" indent="-342900">
              <a:buClr>
                <a:srgbClr val="00B0F0"/>
              </a:buClr>
              <a:buFont typeface="Wingdings" panose="05000000000000000000" pitchFamily="2" charset="2"/>
              <a:buChar char="§"/>
            </a:pPr>
            <a:endParaRPr lang="fr-BE" sz="2400" b="1" dirty="0">
              <a:latin typeface="Arial Narrow" panose="020B0606020202030204" pitchFamily="34" charset="0"/>
            </a:endParaRPr>
          </a:p>
          <a:p>
            <a:pPr marL="342900" indent="-342900">
              <a:buClr>
                <a:srgbClr val="00B0F0"/>
              </a:buClr>
              <a:buFont typeface="Wingdings" panose="05000000000000000000" pitchFamily="2" charset="2"/>
              <a:buChar char="§"/>
            </a:pPr>
            <a:r>
              <a:rPr lang="fr-BE" sz="2400" b="1" dirty="0">
                <a:latin typeface="Arial Narrow" panose="020B0606020202030204" pitchFamily="34" charset="0"/>
              </a:rPr>
              <a:t>Elle se sent bien, mais occasionnellement elle a le « cœur qui saute »</a:t>
            </a:r>
          </a:p>
          <a:p>
            <a:pPr marL="342900" indent="-342900">
              <a:buClr>
                <a:srgbClr val="00B0F0"/>
              </a:buClr>
              <a:buFont typeface="Wingdings" panose="05000000000000000000" pitchFamily="2" charset="2"/>
              <a:buChar char="§"/>
            </a:pPr>
            <a:endParaRPr lang="fr-BE" sz="2400" b="1" dirty="0">
              <a:latin typeface="Arial Narrow" panose="020B0606020202030204" pitchFamily="34" charset="0"/>
            </a:endParaRPr>
          </a:p>
          <a:p>
            <a:pPr marL="342900" indent="-342900">
              <a:buClr>
                <a:srgbClr val="00B0F0"/>
              </a:buClr>
              <a:buFont typeface="Wingdings" panose="05000000000000000000" pitchFamily="2" charset="2"/>
              <a:buChar char="§"/>
            </a:pPr>
            <a:r>
              <a:rPr lang="fr-BE" sz="2400" b="1" dirty="0">
                <a:latin typeface="Arial Narrow" panose="020B0606020202030204" pitchFamily="34" charset="0"/>
              </a:rPr>
              <a:t>Elle ne signale pas une dyspnée ou une douleur thoracique associée.</a:t>
            </a:r>
          </a:p>
          <a:p>
            <a:pPr>
              <a:buClr>
                <a:srgbClr val="00B0F0"/>
              </a:buClr>
            </a:pPr>
            <a:endParaRPr lang="fr-BE" sz="2400" b="1" dirty="0">
              <a:latin typeface="Arial Narrow" panose="020B0606020202030204" pitchFamily="34" charset="0"/>
            </a:endParaRPr>
          </a:p>
          <a:p>
            <a:pPr marL="342900" indent="-342900">
              <a:buClr>
                <a:srgbClr val="00B0F0"/>
              </a:buClr>
              <a:buFont typeface="Wingdings" panose="05000000000000000000" pitchFamily="2" charset="2"/>
              <a:buChar char="§"/>
            </a:pPr>
            <a:r>
              <a:rPr lang="fr-BE" sz="2400" b="1" dirty="0">
                <a:latin typeface="Arial Narrow" panose="020B0606020202030204" pitchFamily="34" charset="0"/>
              </a:rPr>
              <a:t>TA 134/80, Pouls 78 </a:t>
            </a:r>
            <a:r>
              <a:rPr lang="fr-BE" sz="2400" b="1" dirty="0" err="1">
                <a:latin typeface="Arial Narrow" panose="020B0606020202030204" pitchFamily="34" charset="0"/>
              </a:rPr>
              <a:t>batt</a:t>
            </a:r>
            <a:r>
              <a:rPr lang="fr-BE" sz="2400" b="1" dirty="0">
                <a:latin typeface="Arial Narrow" panose="020B0606020202030204" pitchFamily="34" charset="0"/>
              </a:rPr>
              <a:t>./min irrégulièrement irrégulier</a:t>
            </a:r>
          </a:p>
        </p:txBody>
      </p:sp>
      <p:sp>
        <p:nvSpPr>
          <p:cNvPr id="17" name="Rectangle 16">
            <a:extLst>
              <a:ext uri="{FF2B5EF4-FFF2-40B4-BE49-F238E27FC236}">
                <a16:creationId xmlns:a16="http://schemas.microsoft.com/office/drawing/2014/main" id="{583F703E-5F2E-45D6-B071-D3FB233EB843}"/>
              </a:ext>
            </a:extLst>
          </p:cNvPr>
          <p:cNvSpPr/>
          <p:nvPr/>
        </p:nvSpPr>
        <p:spPr>
          <a:xfrm>
            <a:off x="748836" y="96588"/>
            <a:ext cx="2615463" cy="1754326"/>
          </a:xfrm>
          <a:prstGeom prst="rect">
            <a:avLst/>
          </a:prstGeom>
          <a:noFill/>
        </p:spPr>
        <p:txBody>
          <a:bodyPr wrap="square">
            <a:spAutoFit/>
          </a:bodyPr>
          <a:lstStyle/>
          <a:p>
            <a:pPr>
              <a:defRPr/>
            </a:pPr>
            <a:r>
              <a:rPr kumimoji="0" lang="en-CA" sz="5400" b="1" i="0" u="none" strike="noStrike" kern="1200" cap="none" spc="0" normalizeH="0" baseline="0" noProof="0" dirty="0" err="1">
                <a:ln>
                  <a:noFill/>
                </a:ln>
                <a:solidFill>
                  <a:schemeClr val="bg1"/>
                </a:solidFill>
                <a:effectLst/>
                <a:uLnTx/>
                <a:uFillTx/>
                <a:latin typeface="Arial Narrow" panose="020B0606020202030204" pitchFamily="34" charset="0"/>
                <a:cs typeface="Aharoni" panose="02010803020104030203" pitchFamily="2" charset="-79"/>
              </a:rPr>
              <a:t>Cas</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 </a:t>
            </a:r>
            <a:r>
              <a:rPr lang="en-CA" sz="5400" b="1" dirty="0">
                <a:solidFill>
                  <a:schemeClr val="bg1"/>
                </a:solidFill>
                <a:latin typeface="Arial Narrow" pitchFamily="34" charset="0"/>
                <a:cs typeface="Aharoni" panose="02010803020104030203" pitchFamily="2" charset="-79"/>
              </a:rPr>
              <a:t>n</a:t>
            </a:r>
            <a:r>
              <a:rPr lang="fr-FR" sz="5400" b="1" baseline="30000" dirty="0">
                <a:solidFill>
                  <a:schemeClr val="bg1"/>
                </a:solidFill>
                <a:latin typeface="Arial Narrow" pitchFamily="34" charset="0"/>
              </a:rPr>
              <a:t>o </a:t>
            </a:r>
            <a:r>
              <a:rPr lang="en-CA" sz="5400" b="1" dirty="0">
                <a:solidFill>
                  <a:schemeClr val="bg1"/>
                </a:solidFill>
                <a:latin typeface="Arial Narrow" panose="020B0606020202030204" pitchFamily="34" charset="0"/>
                <a:cs typeface="Aharoni" panose="02010803020104030203" pitchFamily="2" charset="-79"/>
              </a:rPr>
              <a:t>7</a:t>
            </a:r>
            <a:endParaRPr lang="en-US" sz="5400" b="1" dirty="0">
              <a:solidFill>
                <a:schemeClr val="bg1"/>
              </a:solidFill>
              <a:latin typeface="Arial Narrow" panose="020B0606020202030204" pitchFamily="34" charset="0"/>
              <a:cs typeface="Aharoni" panose="02010803020104030203" pitchFamily="2" charset="-79"/>
            </a:endParaRP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55864" y="5390129"/>
            <a:ext cx="1257348" cy="1433728"/>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CA"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pic>
        <p:nvPicPr>
          <p:cNvPr id="12" name="4E92DA43-5712-40E9-AFDC-2C1062C78C6F" descr="7646DFF2-B812-4635-AA57-5171E34E5A45@chrc">
            <a:extLst>
              <a:ext uri="{FF2B5EF4-FFF2-40B4-BE49-F238E27FC236}">
                <a16:creationId xmlns:a16="http://schemas.microsoft.com/office/drawing/2014/main" id="{F856148D-F9A4-4DE0-A7AD-A5246B75F8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99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845686" y="58993"/>
            <a:ext cx="2558313" cy="1754326"/>
          </a:xfrm>
          <a:prstGeom prst="rect">
            <a:avLst/>
          </a:prstGeom>
          <a:noFill/>
        </p:spPr>
        <p:txBody>
          <a:bodyPr wrap="square">
            <a:spAutoFit/>
          </a:bodyPr>
          <a:lstStyle/>
          <a:p>
            <a:pPr>
              <a:defRPr/>
            </a:pPr>
            <a:r>
              <a:rPr lang="en-CA" sz="5400" b="1" dirty="0" err="1">
                <a:solidFill>
                  <a:schemeClr val="bg1"/>
                </a:solidFill>
                <a:latin typeface="Arial Narrow" panose="020B0606020202030204" pitchFamily="34" charset="0"/>
                <a:cs typeface="Aharoni" panose="02010803020104030203" pitchFamily="2" charset="-79"/>
              </a:rPr>
              <a:t>Cas</a:t>
            </a:r>
            <a:r>
              <a:rPr lang="en-CA" sz="5400" b="1" dirty="0">
                <a:solidFill>
                  <a:schemeClr val="bg1"/>
                </a:solidFill>
                <a:latin typeface="Arial Narrow" panose="020B0606020202030204" pitchFamily="34" charset="0"/>
                <a:cs typeface="Aharoni" panose="02010803020104030203" pitchFamily="2" charset="-79"/>
              </a:rPr>
              <a:t> n</a:t>
            </a:r>
            <a:r>
              <a:rPr lang="fr-FR" sz="5400" b="1" baseline="30000" dirty="0">
                <a:solidFill>
                  <a:schemeClr val="bg1"/>
                </a:solidFill>
                <a:latin typeface="Arial Narrow" pitchFamily="34" charset="0"/>
              </a:rPr>
              <a:t>o </a:t>
            </a:r>
            <a:r>
              <a:rPr lang="en-CA" sz="5400" b="1" dirty="0">
                <a:solidFill>
                  <a:schemeClr val="bg1"/>
                </a:solidFill>
                <a:latin typeface="Arial Narrow" panose="020B0606020202030204" pitchFamily="34" charset="0"/>
                <a:cs typeface="Aharoni" panose="02010803020104030203" pitchFamily="2" charset="-79"/>
              </a:rPr>
              <a:t>7</a:t>
            </a:r>
            <a:endParaRPr lang="en-US" sz="5400" b="1" dirty="0">
              <a:solidFill>
                <a:schemeClr val="bg1"/>
              </a:solidFill>
              <a:latin typeface="Arial Narrow" panose="020B0606020202030204" pitchFamily="34" charset="0"/>
              <a:cs typeface="Aharoni" panose="02010803020104030203" pitchFamily="2" charset="-79"/>
            </a:endParaRP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55864" y="5390129"/>
            <a:ext cx="1257348" cy="1433728"/>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CA"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
        <p:nvSpPr>
          <p:cNvPr id="13" name="TextBox 12">
            <a:extLst>
              <a:ext uri="{FF2B5EF4-FFF2-40B4-BE49-F238E27FC236}">
                <a16:creationId xmlns:a16="http://schemas.microsoft.com/office/drawing/2014/main" id="{E2E8BD5B-5CCC-46C7-9386-98E844A0F2ED}"/>
              </a:ext>
            </a:extLst>
          </p:cNvPr>
          <p:cNvSpPr txBox="1"/>
          <p:nvPr/>
        </p:nvSpPr>
        <p:spPr>
          <a:xfrm>
            <a:off x="3247977" y="1383275"/>
            <a:ext cx="5760720" cy="584775"/>
          </a:xfrm>
          <a:prstGeom prst="rect">
            <a:avLst/>
          </a:prstGeom>
          <a:solidFill>
            <a:srgbClr val="DCF4F8"/>
          </a:solid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Arial Narrow" panose="020B0606020202030204" pitchFamily="34" charset="0"/>
              </a:rPr>
              <a:t>ECG</a:t>
            </a:r>
            <a:r>
              <a:rPr kumimoji="0" lang="en-CA" sz="3200" b="1" i="0" u="none" strike="noStrike" kern="1200" cap="none" spc="0" normalizeH="0" noProof="0" dirty="0">
                <a:ln>
                  <a:noFill/>
                </a:ln>
                <a:solidFill>
                  <a:prstClr val="black"/>
                </a:solidFill>
                <a:effectLst/>
                <a:uLnTx/>
                <a:uFillTx/>
                <a:latin typeface="Arial Narrow" panose="020B0606020202030204" pitchFamily="34" charset="0"/>
              </a:rPr>
              <a:t> de Sue</a:t>
            </a:r>
            <a:endPar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pic>
        <p:nvPicPr>
          <p:cNvPr id="1026" name="Picture 2" descr="Image result for atrial fibrillation ecg undulating baseline">
            <a:extLst>
              <a:ext uri="{FF2B5EF4-FFF2-40B4-BE49-F238E27FC236}">
                <a16:creationId xmlns:a16="http://schemas.microsoft.com/office/drawing/2014/main" id="{AFCCF56E-0E65-4B88-80B7-85B3E850BC89}"/>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47977" y="2024263"/>
            <a:ext cx="5787950" cy="32489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4E92DA43-5712-40E9-AFDC-2C1062C78C6F" descr="7646DFF2-B812-4635-AA57-5171E34E5A45@chrc">
            <a:extLst>
              <a:ext uri="{FF2B5EF4-FFF2-40B4-BE49-F238E27FC236}">
                <a16:creationId xmlns:a16="http://schemas.microsoft.com/office/drawing/2014/main" id="{D986EA86-904B-474E-B100-BF3392BF90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275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165619" y="1218755"/>
            <a:ext cx="7964093" cy="1200329"/>
          </a:xfrm>
          <a:prstGeom prst="rect">
            <a:avLst/>
          </a:prstGeom>
        </p:spPr>
        <p:txBody>
          <a:bodyPr wrap="square">
            <a:spAutoFit/>
          </a:bodyPr>
          <a:lstStyle/>
          <a:p>
            <a:pPr algn="ctr">
              <a:defRPr/>
            </a:pPr>
            <a:r>
              <a:rPr lang="fr-CA" sz="3600" b="1" dirty="0">
                <a:solidFill>
                  <a:schemeClr val="bg1"/>
                </a:solidFill>
                <a:latin typeface="Arial Narrow" pitchFamily="34" charset="0"/>
                <a:cs typeface="Candara"/>
              </a:rPr>
              <a:t>Quelle est la prochaine mesure de prise en charge que vous prendriez pour Sue? </a:t>
            </a:r>
            <a:endPar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61261" y="2867795"/>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err="1">
                <a:ln>
                  <a:noFill/>
                </a:ln>
                <a:solidFill>
                  <a:srgbClr val="23334E"/>
                </a:solidFill>
                <a:effectLst/>
                <a:uLnTx/>
                <a:uFillTx/>
                <a:latin typeface="Arial Narrow" panose="020B0606020202030204" pitchFamily="34" charset="0"/>
                <a:ea typeface="+mn-ea"/>
                <a:cs typeface="Aharoni" panose="02010803020104030203" pitchFamily="2" charset="-79"/>
              </a:rPr>
              <a:t>Sélectionnez</a:t>
            </a: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 </a:t>
            </a:r>
            <a:r>
              <a:rPr kumimoji="0" lang="en-CA" sz="2800" b="1" i="1" u="none" strike="noStrike" kern="1200" cap="none" spc="0" normalizeH="0" baseline="0" noProof="0" dirty="0" err="1">
                <a:ln>
                  <a:noFill/>
                </a:ln>
                <a:solidFill>
                  <a:srgbClr val="23334E"/>
                </a:solidFill>
                <a:effectLst/>
                <a:uLnTx/>
                <a:uFillTx/>
                <a:latin typeface="Arial Narrow" panose="020B0606020202030204" pitchFamily="34" charset="0"/>
                <a:ea typeface="+mn-ea"/>
                <a:cs typeface="Aharoni" panose="02010803020104030203" pitchFamily="2" charset="-79"/>
              </a:rPr>
              <a:t>l’une</a:t>
            </a: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 des options </a:t>
            </a:r>
            <a:r>
              <a:rPr kumimoji="0" lang="en-CA" sz="2800" b="1" i="1" u="none" strike="noStrike" kern="1200" cap="none" spc="0" normalizeH="0" baseline="0" noProof="0" dirty="0" err="1">
                <a:ln>
                  <a:noFill/>
                </a:ln>
                <a:solidFill>
                  <a:srgbClr val="23334E"/>
                </a:solidFill>
                <a:effectLst/>
                <a:uLnTx/>
                <a:uFillTx/>
                <a:latin typeface="Arial Narrow" panose="020B0606020202030204" pitchFamily="34" charset="0"/>
                <a:ea typeface="+mn-ea"/>
                <a:cs typeface="Aharoni" panose="02010803020104030203" pitchFamily="2" charset="-79"/>
              </a:rPr>
              <a:t>suivantes</a:t>
            </a:r>
            <a:endPar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5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fr-CA" sz="2400" b="1" dirty="0">
                <a:solidFill>
                  <a:prstClr val="black"/>
                </a:solidFill>
                <a:latin typeface="Arial Narrow" pitchFamily="34" charset="0"/>
                <a:ea typeface="Lato" panose="020F0502020204030203" pitchFamily="34" charset="0"/>
                <a:cs typeface="Lato" panose="020F0502020204030203" pitchFamily="34" charset="0"/>
              </a:rPr>
              <a:t>L’envoyer aux urgences</a:t>
            </a:r>
          </a:p>
          <a:p>
            <a:pPr marL="914400" lvl="1" indent="-457200" algn="l" defTabSz="914377">
              <a:lnSpc>
                <a:spcPct val="100000"/>
              </a:lnSpc>
              <a:spcBef>
                <a:spcPts val="600"/>
              </a:spcBef>
              <a:buFont typeface="+mj-lt"/>
              <a:buAutoNum type="arabicPeriod"/>
            </a:pPr>
            <a:r>
              <a:rPr lang="fr-CA" sz="2400" b="1" dirty="0">
                <a:solidFill>
                  <a:prstClr val="black"/>
                </a:solidFill>
                <a:latin typeface="Arial Narrow" pitchFamily="34" charset="0"/>
                <a:ea typeface="Lato" panose="020F0502020204030203" pitchFamily="34" charset="0"/>
                <a:cs typeface="Lato" panose="020F0502020204030203" pitchFamily="34" charset="0"/>
              </a:rPr>
              <a:t>L’orienter vers un cardiologue de la localité et initier un traitement par l’AAS</a:t>
            </a:r>
          </a:p>
          <a:p>
            <a:pPr marL="914400" lvl="1" indent="-457200" algn="l" defTabSz="914377">
              <a:lnSpc>
                <a:spcPct val="100000"/>
              </a:lnSpc>
              <a:spcBef>
                <a:spcPts val="600"/>
              </a:spcBef>
              <a:buFont typeface="+mj-lt"/>
              <a:buAutoNum type="arabicPeriod"/>
            </a:pPr>
            <a:r>
              <a:rPr lang="fr-CA" sz="2400" b="1" dirty="0">
                <a:solidFill>
                  <a:prstClr val="black"/>
                </a:solidFill>
                <a:latin typeface="Arial Narrow" pitchFamily="34" charset="0"/>
                <a:ea typeface="Lato" panose="020F0502020204030203" pitchFamily="34" charset="0"/>
                <a:cs typeface="Lato" panose="020F0502020204030203" pitchFamily="34" charset="0"/>
              </a:rPr>
              <a:t>Initier un AOD, demander une </a:t>
            </a:r>
            <a:r>
              <a:rPr lang="en-CA" sz="2400" b="1" dirty="0" err="1">
                <a:solidFill>
                  <a:prstClr val="black"/>
                </a:solidFill>
                <a:latin typeface="Arial Narrow" pitchFamily="34" charset="0"/>
                <a:ea typeface="Lato" panose="020F0502020204030203" pitchFamily="34" charset="0"/>
                <a:cs typeface="Lato" panose="020F0502020204030203" pitchFamily="34" charset="0"/>
              </a:rPr>
              <a:t>échographie</a:t>
            </a:r>
            <a:r>
              <a:rPr lang="en-CA" sz="2400" b="1" dirty="0">
                <a:solidFill>
                  <a:prstClr val="black"/>
                </a:solidFill>
                <a:latin typeface="Arial Narrow" pitchFamily="34" charset="0"/>
                <a:ea typeface="Lato" panose="020F0502020204030203" pitchFamily="34" charset="0"/>
                <a:cs typeface="Lato" panose="020F0502020204030203" pitchFamily="34" charset="0"/>
              </a:rPr>
              <a:t> </a:t>
            </a:r>
            <a:r>
              <a:rPr lang="en-CA" sz="2400" b="1" dirty="0" err="1">
                <a:solidFill>
                  <a:prstClr val="black"/>
                </a:solidFill>
                <a:latin typeface="Arial Narrow" pitchFamily="34" charset="0"/>
                <a:ea typeface="Lato" panose="020F0502020204030203" pitchFamily="34" charset="0"/>
                <a:cs typeface="Lato" panose="020F0502020204030203" pitchFamily="34" charset="0"/>
              </a:rPr>
              <a:t>cardiaque</a:t>
            </a:r>
            <a:endParaRPr lang="fr-CA" sz="2400" b="1" dirty="0">
              <a:solidFill>
                <a:prstClr val="black"/>
              </a:solidFill>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CA" sz="2400" b="1" dirty="0">
                <a:solidFill>
                  <a:prstClr val="black"/>
                </a:solidFill>
                <a:latin typeface="Arial Narrow" pitchFamily="34" charset="0"/>
                <a:ea typeface="Lato" panose="020F0502020204030203" pitchFamily="34" charset="0"/>
                <a:cs typeface="Lato" panose="020F0502020204030203" pitchFamily="34" charset="0"/>
              </a:rPr>
              <a:t>Dire à Sue si elle n’éprouve pas trop de gêne, de ne pas se faire de souci</a:t>
            </a:r>
          </a:p>
          <a:p>
            <a:pPr lvl="1" algn="l" defTabSz="914377">
              <a:lnSpc>
                <a:spcPct val="100000"/>
              </a:lnSpc>
              <a:spcBef>
                <a:spcPts val="600"/>
              </a:spcBef>
            </a:pPr>
            <a:endParaRPr lang="en-CA" sz="3200" b="1" dirty="0">
              <a:latin typeface="Agency FB" panose="020B050302020202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ED1102D8-6CE8-44AF-8100-5CBE08929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close up of a sign&#10;&#10;Description automatically generated">
            <a:extLst>
              <a:ext uri="{FF2B5EF4-FFF2-40B4-BE49-F238E27FC236}">
                <a16:creationId xmlns:a16="http://schemas.microsoft.com/office/drawing/2014/main" id="{4A6D1F25-69DD-40EC-B0CB-5EB54E43907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2179" y="84727"/>
            <a:ext cx="1367490" cy="3079932"/>
          </a:xfrm>
          <a:prstGeom prst="rect">
            <a:avLst/>
          </a:prstGeom>
        </p:spPr>
      </p:pic>
    </p:spTree>
    <p:extLst>
      <p:ext uri="{BB962C8B-B14F-4D97-AF65-F5344CB8AC3E}">
        <p14:creationId xmlns:p14="http://schemas.microsoft.com/office/powerpoint/2010/main" val="288754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4" end="4"/>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tanding posing for the camera&#10;&#10;Description automatically generated">
            <a:extLst>
              <a:ext uri="{FF2B5EF4-FFF2-40B4-BE49-F238E27FC236}">
                <a16:creationId xmlns:a16="http://schemas.microsoft.com/office/drawing/2014/main" id="{F8290896-6FDD-47B4-95E9-352D482208A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0" y="-28183"/>
            <a:ext cx="2578308" cy="6143626"/>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1569660"/>
          </a:xfrm>
          <a:prstGeom prst="rect">
            <a:avLst/>
          </a:prstGeom>
          <a:noFill/>
        </p:spPr>
        <p:txBody>
          <a:bodyPr wrap="square">
            <a:spAutoFit/>
          </a:bodyPr>
          <a:lstStyle/>
          <a:p>
            <a:pPr algn="ctr">
              <a:defRPr/>
            </a:pPr>
            <a:r>
              <a:rPr kumimoji="0" lang="en-CA" sz="4800" b="1" i="0" u="none" strike="noStrike" kern="1200" cap="none" spc="0" normalizeH="0" baseline="0" noProof="0" dirty="0" err="1">
                <a:ln>
                  <a:noFill/>
                </a:ln>
                <a:effectLst/>
                <a:uLnTx/>
                <a:uFillTx/>
                <a:latin typeface="Arial Narrow" panose="020B0606020202030204" pitchFamily="34" charset="0"/>
                <a:ea typeface="+mn-ea"/>
                <a:cs typeface="Aharoni" panose="02010803020104030203" pitchFamily="2" charset="-79"/>
              </a:rPr>
              <a:t>Cas</a:t>
            </a:r>
            <a:r>
              <a:rPr lang="en-CA" sz="4800" b="1" dirty="0">
                <a:latin typeface="Arial Narrow" panose="020B0606020202030204" pitchFamily="34" charset="0"/>
                <a:cs typeface="Aharoni" panose="02010803020104030203" pitchFamily="2" charset="-79"/>
              </a:rPr>
              <a:t> n</a:t>
            </a:r>
            <a:r>
              <a:rPr lang="fr-FR" sz="4800" b="1" baseline="30000" dirty="0">
                <a:latin typeface="Arial Narrow" pitchFamily="34" charset="0"/>
              </a:rPr>
              <a:t>o </a:t>
            </a:r>
            <a:r>
              <a:rPr lang="en-CA" sz="4800" b="1" dirty="0">
                <a:latin typeface="Arial Narrow" panose="020B0606020202030204" pitchFamily="34" charset="0"/>
                <a:cs typeface="Aharoni" panose="02010803020104030203" pitchFamily="2" charset="-79"/>
              </a:rPr>
              <a:t>7</a:t>
            </a:r>
            <a:endParaRPr lang="en-US" sz="4800" b="1" dirty="0">
              <a:latin typeface="Arial Narrow" panose="020B0606020202030204" pitchFamily="34" charset="0"/>
              <a:cs typeface="Aharoni" panose="02010803020104030203" pitchFamily="2" charset="-79"/>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rPr>
              <a:t> </a:t>
            </a:r>
            <a:endParaRPr kumimoji="0" lang="en-US" sz="4800" b="1" i="0" u="none" strike="noStrike" kern="1200" cap="none" spc="0" normalizeH="0" baseline="0" noProof="0" dirty="0">
              <a:ln>
                <a:noFill/>
              </a:ln>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0" y="3035231"/>
            <a:ext cx="9144000" cy="1201904"/>
          </a:xfrm>
          <a:prstGeom prst="rect">
            <a:avLst/>
          </a:prstGeom>
          <a:solidFill>
            <a:srgbClr val="23334E">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909835" y="2315151"/>
            <a:ext cx="1676062" cy="1444880"/>
          </a:xfrm>
          <a:prstGeom prst="hexagon">
            <a:avLst/>
          </a:prstGeom>
          <a:solidFill>
            <a:srgbClr val="30C1D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89842" y="2792255"/>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2254480" y="3100282"/>
            <a:ext cx="6889520" cy="1077218"/>
          </a:xfrm>
          <a:prstGeom prst="rect">
            <a:avLst/>
          </a:prstGeom>
        </p:spPr>
        <p:txBody>
          <a:bodyPr wrap="square">
            <a:spAutoFit/>
          </a:bodyPr>
          <a:lstStyle/>
          <a:p>
            <a:pPr algn="ctr">
              <a:defRPr/>
            </a:pPr>
            <a:r>
              <a:rPr lang="fr-CA" sz="3200" b="1" dirty="0">
                <a:solidFill>
                  <a:prstClr val="white"/>
                </a:solidFill>
                <a:latin typeface="Arial Narrow" pitchFamily="34" charset="0"/>
                <a:cs typeface="Candara"/>
              </a:rPr>
              <a:t>Vous décidez d’initier un traitement par un AOD pour Sue.</a:t>
            </a:r>
            <a:endParaRPr lang="en-CA" sz="3200" b="1" dirty="0">
              <a:solidFill>
                <a:prstClr val="white">
                  <a:lumMod val="95000"/>
                </a:prstClr>
              </a:solidFill>
              <a:latin typeface="Arial Narrow" panose="020B0606020202030204" pitchFamily="34" charset="0"/>
              <a:cs typeface="Candara"/>
            </a:endParaRPr>
          </a:p>
        </p:txBody>
      </p:sp>
      <p:pic>
        <p:nvPicPr>
          <p:cNvPr id="13" name="4E92DA43-5712-40E9-AFDC-2C1062C78C6F" descr="7646DFF2-B812-4635-AA57-5171E34E5A45@chrc">
            <a:extLst>
              <a:ext uri="{FF2B5EF4-FFF2-40B4-BE49-F238E27FC236}">
                <a16:creationId xmlns:a16="http://schemas.microsoft.com/office/drawing/2014/main" id="{463BB127-130B-4D49-B7CB-9A35FD2E5599}"/>
              </a:ext>
            </a:extLst>
          </p:cNvPr>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180222" y="6389133"/>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6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14425" y="1484181"/>
            <a:ext cx="7663815" cy="646331"/>
          </a:xfrm>
          <a:prstGeom prst="rect">
            <a:avLst/>
          </a:prstGeom>
        </p:spPr>
        <p:txBody>
          <a:bodyPr wrap="square">
            <a:spAutoFit/>
          </a:bodyPr>
          <a:lstStyle/>
          <a:p>
            <a:pPr algn="ctr">
              <a:defRPr/>
            </a:pPr>
            <a:r>
              <a:rPr lang="fr-CA" sz="3600" b="1" dirty="0">
                <a:solidFill>
                  <a:prstClr val="white"/>
                </a:solidFill>
                <a:latin typeface="Arial Narrow" pitchFamily="34" charset="0"/>
                <a:cs typeface="Candara"/>
              </a:rPr>
              <a:t>Quel AOD choisiriez-vous pour Sue?</a:t>
            </a:r>
            <a:endParaRPr kumimoji="0" lang="en-CA" sz="36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fr-CA"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Sélectionnez</a:t>
            </a:r>
            <a:r>
              <a:rPr kumimoji="0" lang="fr-CA" sz="2400" b="1" i="1" u="none" strike="noStrike" kern="1200" cap="none" spc="0" normalizeH="0" noProof="0" dirty="0">
                <a:ln>
                  <a:noFill/>
                </a:ln>
                <a:solidFill>
                  <a:srgbClr val="23334E"/>
                </a:solidFill>
                <a:effectLst/>
                <a:uLnTx/>
                <a:uFillTx/>
                <a:latin typeface="Arial Narrow" panose="020B0606020202030204" pitchFamily="34" charset="0"/>
                <a:cs typeface="Aharoni" panose="02010803020104030203" pitchFamily="2" charset="-79"/>
              </a:rPr>
              <a:t> une </a:t>
            </a:r>
            <a:r>
              <a:rPr lang="fr-CA" b="1" i="1" dirty="0">
                <a:solidFill>
                  <a:srgbClr val="23334E"/>
                </a:solidFill>
                <a:latin typeface="Arial Narrow" panose="020B0606020202030204" pitchFamily="34" charset="0"/>
                <a:cs typeface="Aharoni" panose="02010803020104030203" pitchFamily="2" charset="-79"/>
              </a:rPr>
              <a:t>ou plusieurs des options suivantes</a:t>
            </a:r>
            <a:endParaRPr kumimoji="0" lang="fr-CA"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fr-CA" sz="1100" b="1" i="1" u="none" strike="noStrike" kern="1200" cap="none" spc="0" normalizeH="0" baseline="0" noProof="0" dirty="0">
              <a:ln>
                <a:noFill/>
              </a:ln>
              <a:solidFill>
                <a:srgbClr val="254A87"/>
              </a:solidFill>
              <a:effectLst/>
              <a:uLnTx/>
              <a:uFillTx/>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CA" b="1" dirty="0">
                <a:solidFill>
                  <a:prstClr val="black"/>
                </a:solidFill>
                <a:latin typeface="Arial Narrow" pitchFamily="34" charset="0"/>
                <a:ea typeface="Lato" panose="020F0502020204030203" pitchFamily="34" charset="0"/>
                <a:cs typeface="Lato" panose="020F0502020204030203" pitchFamily="34" charset="0"/>
              </a:rPr>
              <a:t>Apixaban 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itchFamily="34" charset="0"/>
                <a:ea typeface="Lato" panose="020F0502020204030203" pitchFamily="34" charset="0"/>
                <a:cs typeface="Lato" panose="020F0502020204030203" pitchFamily="34" charset="0"/>
              </a:rPr>
              <a:t>Apixaban 2,5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itchFamily="34" charset="0"/>
                <a:ea typeface="Lato" panose="020F0502020204030203" pitchFamily="34" charset="0"/>
                <a:cs typeface="Lato" panose="020F0502020204030203" pitchFamily="34" charset="0"/>
              </a:rPr>
              <a:t>Dabigatran 150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itchFamily="34" charset="0"/>
                <a:ea typeface="Lato" panose="020F0502020204030203" pitchFamily="34" charset="0"/>
                <a:cs typeface="Lato" panose="020F0502020204030203" pitchFamily="34" charset="0"/>
              </a:rPr>
              <a:t>Dabigatran 110 mg BID</a:t>
            </a:r>
          </a:p>
          <a:p>
            <a:pPr marL="914400" lvl="1" indent="-457200" algn="l" defTabSz="914377">
              <a:lnSpc>
                <a:spcPct val="100000"/>
              </a:lnSpc>
              <a:spcBef>
                <a:spcPts val="600"/>
              </a:spcBef>
              <a:buFont typeface="+mj-lt"/>
              <a:buAutoNum type="arabicPeriod"/>
            </a:pPr>
            <a:r>
              <a:rPr lang="en-CA" b="1" dirty="0" err="1">
                <a:solidFill>
                  <a:prstClr val="black"/>
                </a:solidFill>
                <a:latin typeface="Arial Narrow" pitchFamily="34" charset="0"/>
                <a:ea typeface="Lato" panose="020F0502020204030203" pitchFamily="34" charset="0"/>
                <a:cs typeface="Lato" panose="020F0502020204030203" pitchFamily="34" charset="0"/>
              </a:rPr>
              <a:t>Édoxaban</a:t>
            </a:r>
            <a:r>
              <a:rPr lang="en-CA" b="1" dirty="0">
                <a:solidFill>
                  <a:prstClr val="black"/>
                </a:solidFill>
                <a:latin typeface="Arial Narrow" pitchFamily="34" charset="0"/>
                <a:ea typeface="Lato" panose="020F0502020204030203" pitchFamily="34" charset="0"/>
                <a:cs typeface="Lato" panose="020F0502020204030203" pitchFamily="34" charset="0"/>
              </a:rPr>
              <a:t> 60 mg DIE</a:t>
            </a:r>
          </a:p>
          <a:p>
            <a:pPr marL="914400" lvl="1" indent="-457200" algn="l" defTabSz="914377">
              <a:lnSpc>
                <a:spcPct val="100000"/>
              </a:lnSpc>
              <a:spcBef>
                <a:spcPts val="600"/>
              </a:spcBef>
              <a:buFont typeface="+mj-lt"/>
              <a:buAutoNum type="arabicPeriod"/>
            </a:pPr>
            <a:r>
              <a:rPr lang="en-CA" b="1" dirty="0" err="1">
                <a:solidFill>
                  <a:prstClr val="black"/>
                </a:solidFill>
                <a:latin typeface="Arial Narrow" pitchFamily="34" charset="0"/>
                <a:ea typeface="Lato" panose="020F0502020204030203" pitchFamily="34" charset="0"/>
                <a:cs typeface="Lato" panose="020F0502020204030203" pitchFamily="34" charset="0"/>
              </a:rPr>
              <a:t>Édoxaban</a:t>
            </a:r>
            <a:r>
              <a:rPr lang="en-CA" b="1" dirty="0">
                <a:solidFill>
                  <a:prstClr val="black"/>
                </a:solidFill>
                <a:latin typeface="Arial Narrow" pitchFamily="34" charset="0"/>
                <a:ea typeface="Lato" panose="020F0502020204030203" pitchFamily="34" charset="0"/>
                <a:cs typeface="Lato" panose="020F0502020204030203" pitchFamily="34" charset="0"/>
              </a:rPr>
              <a:t> 30 mg DIE</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itchFamily="34" charset="0"/>
                <a:ea typeface="Lato" panose="020F0502020204030203" pitchFamily="34" charset="0"/>
                <a:cs typeface="Lato" panose="020F0502020204030203" pitchFamily="34" charset="0"/>
              </a:rPr>
              <a:t>Rivaroxaban 20 mg DIE</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itchFamily="34" charset="0"/>
                <a:ea typeface="Lato" panose="020F0502020204030203" pitchFamily="34" charset="0"/>
                <a:cs typeface="Lato" panose="020F0502020204030203" pitchFamily="34" charset="0"/>
              </a:rPr>
              <a:t>Rivaroxaban 15 mg DIE</a:t>
            </a:r>
            <a:endParaRPr kumimoji="0" lang="en-CA" sz="3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4EB2423C-6975-4671-8C9F-746248AD1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4697" y="134209"/>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866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2" end="2"/>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4" end="4"/>
                                            </p:txEl>
                                          </p:spTgt>
                                        </p:tgtEl>
                                        <p:attrNameLst>
                                          <p:attrName>style.color</p:attrName>
                                        </p:attrNameLst>
                                      </p:cBhvr>
                                      <p:to>
                                        <a:srgbClr val="5BCCDF"/>
                                      </p:to>
                                    </p:animClr>
                                  </p:childTnLst>
                                </p:cTn>
                              </p:par>
                              <p:par>
                                <p:cTn id="9" presetID="3" presetClass="emph" presetSubtype="2" fill="hold" nodeType="withEffect">
                                  <p:stCondLst>
                                    <p:cond delay="0"/>
                                  </p:stCondLst>
                                  <p:childTnLst>
                                    <p:animClr clrSpc="rgb" dir="cw">
                                      <p:cBhvr override="childStyle">
                                        <p:cTn id="10" dur="500" fill="hold"/>
                                        <p:tgtEl>
                                          <p:spTgt spid="33">
                                            <p:txEl>
                                              <p:pRg st="6" end="6"/>
                                            </p:txEl>
                                          </p:spTgt>
                                        </p:tgtEl>
                                        <p:attrNameLst>
                                          <p:attrName>style.color</p:attrName>
                                        </p:attrNameLst>
                                      </p:cBhvr>
                                      <p:to>
                                        <a:srgbClr val="5BCCDF"/>
                                      </p:to>
                                    </p:animClr>
                                  </p:childTnLst>
                                </p:cTn>
                              </p:par>
                              <p:par>
                                <p:cTn id="11" presetID="3" presetClass="emph" presetSubtype="2" fill="hold" nodeType="withEffect">
                                  <p:stCondLst>
                                    <p:cond delay="0"/>
                                  </p:stCondLst>
                                  <p:childTnLst>
                                    <p:animClr clrSpc="rgb" dir="cw">
                                      <p:cBhvr override="childStyle">
                                        <p:cTn id="12" dur="500" fill="hold"/>
                                        <p:tgtEl>
                                          <p:spTgt spid="33">
                                            <p:txEl>
                                              <p:pRg st="8" end="8"/>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48549"/>
            <a:ext cx="9144000" cy="50945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6007458"/>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6" y="33639"/>
            <a:ext cx="651763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t>Les AOD comparativement à la warfarine</a:t>
            </a:r>
            <a:br>
              <a:rPr kumimoji="0" lang="fr-FR" sz="2400" b="1" i="0" u="none" strike="noStrike" kern="1200" cap="none" spc="0" normalizeH="0" baseline="0" noProof="0" dirty="0">
                <a:ln>
                  <a:noFill/>
                </a:ln>
                <a:solidFill>
                  <a:srgbClr val="1B1A5A"/>
                </a:solidFill>
                <a:effectLst/>
                <a:uLnTx/>
                <a:uFillTx/>
                <a:latin typeface="Arial Narrow" pitchFamily="34" charset="0"/>
                <a:ea typeface="+mn-ea"/>
                <a:cs typeface="Aharoni" panose="02010803020104030203" pitchFamily="2" charset="-79"/>
              </a:rPr>
            </a:br>
            <a:r>
              <a:rPr kumimoji="0" lang="fr-BE" sz="2400" b="1" i="0" u="none" strike="noStrike" kern="1200" cap="none" spc="0" normalizeH="0" baseline="0" noProof="0" dirty="0">
                <a:ln>
                  <a:noFill/>
                </a:ln>
                <a:solidFill>
                  <a:srgbClr val="0070C0"/>
                </a:solidFill>
                <a:effectLst/>
                <a:uLnTx/>
                <a:uFillTx/>
                <a:latin typeface="Arial Narrow" pitchFamily="34" charset="0"/>
                <a:ea typeface="+mn-ea"/>
                <a:cs typeface="Aharoni" panose="02010803020104030203" pitchFamily="2" charset="-79"/>
              </a:rPr>
              <a:t>Comparaisons indirectes d’après les résultats d’études cliniques</a:t>
            </a:r>
            <a:endParaRPr kumimoji="0" lang="en-CA"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Aharoni" panose="02010803020104030203" pitchFamily="2" charset="-79"/>
            </a:endParaRPr>
          </a:p>
        </p:txBody>
      </p:sp>
      <p:graphicFrame>
        <p:nvGraphicFramePr>
          <p:cNvPr id="22" name="Table 21">
            <a:extLst>
              <a:ext uri="{FF2B5EF4-FFF2-40B4-BE49-F238E27FC236}">
                <a16:creationId xmlns:a16="http://schemas.microsoft.com/office/drawing/2014/main" id="{86590010-4EE5-426D-A317-4D7ADE62D081}"/>
              </a:ext>
            </a:extLst>
          </p:cNvPr>
          <p:cNvGraphicFramePr>
            <a:graphicFrameLocks noGrp="1"/>
          </p:cNvGraphicFramePr>
          <p:nvPr>
            <p:extLst>
              <p:ext uri="{D42A27DB-BD31-4B8C-83A1-F6EECF244321}">
                <p14:modId xmlns:p14="http://schemas.microsoft.com/office/powerpoint/2010/main" val="1019535197"/>
              </p:ext>
            </p:extLst>
          </p:nvPr>
        </p:nvGraphicFramePr>
        <p:xfrm>
          <a:off x="193330" y="1469098"/>
          <a:ext cx="8788745" cy="374114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9145">
                  <a:extLst>
                    <a:ext uri="{9D8B030D-6E8A-4147-A177-3AD203B41FA5}">
                      <a16:colId xmlns:a16="http://schemas.microsoft.com/office/drawing/2014/main" val="20000"/>
                    </a:ext>
                  </a:extLst>
                </a:gridCol>
                <a:gridCol w="1415920">
                  <a:extLst>
                    <a:ext uri="{9D8B030D-6E8A-4147-A177-3AD203B41FA5}">
                      <a16:colId xmlns:a16="http://schemas.microsoft.com/office/drawing/2014/main" val="20001"/>
                    </a:ext>
                  </a:extLst>
                </a:gridCol>
                <a:gridCol w="1415920">
                  <a:extLst>
                    <a:ext uri="{9D8B030D-6E8A-4147-A177-3AD203B41FA5}">
                      <a16:colId xmlns:a16="http://schemas.microsoft.com/office/drawing/2014/main" val="20002"/>
                    </a:ext>
                  </a:extLst>
                </a:gridCol>
                <a:gridCol w="1415920">
                  <a:extLst>
                    <a:ext uri="{9D8B030D-6E8A-4147-A177-3AD203B41FA5}">
                      <a16:colId xmlns:a16="http://schemas.microsoft.com/office/drawing/2014/main" val="20003"/>
                    </a:ext>
                  </a:extLst>
                </a:gridCol>
                <a:gridCol w="1415920">
                  <a:extLst>
                    <a:ext uri="{9D8B030D-6E8A-4147-A177-3AD203B41FA5}">
                      <a16:colId xmlns:a16="http://schemas.microsoft.com/office/drawing/2014/main" val="20004"/>
                    </a:ext>
                  </a:extLst>
                </a:gridCol>
                <a:gridCol w="1415920">
                  <a:extLst>
                    <a:ext uri="{9D8B030D-6E8A-4147-A177-3AD203B41FA5}">
                      <a16:colId xmlns:a16="http://schemas.microsoft.com/office/drawing/2014/main" val="20005"/>
                    </a:ext>
                  </a:extLst>
                </a:gridCol>
              </a:tblGrid>
              <a:tr h="643387">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eliquis</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err="1">
                          <a:ln>
                            <a:noFill/>
                          </a:ln>
                          <a:solidFill>
                            <a:srgbClr val="FFFFFF"/>
                          </a:solidFill>
                          <a:effectLst/>
                          <a:latin typeface="Arial Narrow" panose="020B0606020202030204" pitchFamily="34" charset="0"/>
                          <a:ea typeface="+mn-ea"/>
                          <a:cs typeface="Candara"/>
                        </a:rPr>
                        <a:t>Dabigatran</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Pradaxa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noProof="0" dirty="0">
                          <a:solidFill>
                            <a:srgbClr val="FFFFFF"/>
                          </a:solidFill>
                          <a:latin typeface="Arial Narrow" panose="020B0606020202030204" pitchFamily="34" charset="0"/>
                          <a:cs typeface="Candara"/>
                        </a:rPr>
                        <a:t> </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lixiana</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p>
                      <a:pPr marL="0" marR="0" lvl="0" indent="0" algn="ctr" defTabSz="457200" rtl="0" eaLnBrk="1" fontAlgn="auto" latinLnBrk="0" hangingPunct="1">
                        <a:lnSpc>
                          <a:spcPct val="120000"/>
                        </a:lnSpc>
                        <a:spcBef>
                          <a:spcPts val="0"/>
                        </a:spcBef>
                        <a:spcAft>
                          <a:spcPts val="0"/>
                        </a:spcAft>
                        <a:buClrTx/>
                        <a:buSzTx/>
                        <a:buFontTx/>
                        <a:buNone/>
                        <a:tabLst/>
                        <a:defRPr/>
                      </a:pP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lang="en-CA" sz="1200" b="1" cap="all" baseline="30000" dirty="0" err="1">
                          <a:solidFill>
                            <a:srgbClr val="FFFFFF"/>
                          </a:solidFill>
                          <a:effectLst/>
                          <a:latin typeface="Arial Narrow" panose="020B0606020202030204" pitchFamily="34" charset="0"/>
                          <a:ea typeface="Lato" panose="020F0502020204030203" pitchFamily="34" charset="0"/>
                          <a:cs typeface="Lato" panose="020F0502020204030203" pitchFamily="34" charset="0"/>
                        </a:rPr>
                        <a:t>Xarelto</a:t>
                      </a:r>
                      <a:r>
                        <a:rPr lang="en-CA" sz="1200" b="1" cap="all" baseline="30000" dirty="0">
                          <a:solidFill>
                            <a:srgbClr val="FFFFFF"/>
                          </a:solidFill>
                          <a:effectLst/>
                          <a:latin typeface="Arial Narrow" panose="020B0606020202030204" pitchFamily="34" charset="0"/>
                          <a:ea typeface="Lato" panose="020F0502020204030203" pitchFamily="34" charset="0"/>
                          <a:cs typeface="Lato" panose="020F0502020204030203" pitchFamily="34" charset="0"/>
                        </a:rPr>
                        <a:t>)</a:t>
                      </a: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 </a:t>
                      </a:r>
                      <a:endParaRPr kumimoji="0" lang="en-CA" sz="1200" b="1" i="0" u="none" strike="noStrike" kern="1200" cap="all" spc="0" normalizeH="0" baseline="30000" noProof="0" dirty="0">
                        <a:ln>
                          <a:noFill/>
                        </a:ln>
                        <a:solidFill>
                          <a:srgbClr val="FFFFFF"/>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83059"/>
                    </a:solidFill>
                  </a:tcPr>
                </a:tc>
                <a:extLst>
                  <a:ext uri="{0D108BD9-81ED-4DB2-BD59-A6C34878D82A}">
                    <a16:rowId xmlns:a16="http://schemas.microsoft.com/office/drawing/2014/main" val="10000"/>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cap="none" normalizeH="0" baseline="0" noProof="0" dirty="0">
                          <a:ln>
                            <a:noFill/>
                          </a:ln>
                          <a:solidFill>
                            <a:schemeClr val="tx1"/>
                          </a:solidFill>
                          <a:effectLst/>
                          <a:latin typeface="Arial Narrow" panose="020B0606020202030204" pitchFamily="34" charset="0"/>
                          <a:ea typeface="+mn-ea"/>
                          <a:cs typeface="Candara"/>
                        </a:rPr>
                        <a:t>AVC/ES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BE" sz="1600" b="1" noProof="0">
                          <a:solidFill>
                            <a:schemeClr val="tx1"/>
                          </a:solidFill>
                          <a:latin typeface="Arial Narrow" panose="020B0606020202030204" pitchFamily="34" charset="0"/>
                          <a:cs typeface="Candara"/>
                        </a:rPr>
                        <a:t>Hémorragie majeure</a:t>
                      </a:r>
                      <a:endParaRPr lang="fr-BE" sz="1600" b="0" noProof="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intracrânienne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Hémorragie digestive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19551">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600" b="1" i="0" u="none" strike="noStrike" kern="1200" cap="none" spc="0" normalizeH="0" baseline="0" noProof="0">
                          <a:ln>
                            <a:noFill/>
                          </a:ln>
                          <a:solidFill>
                            <a:prstClr val="black"/>
                          </a:solidFill>
                          <a:effectLst/>
                          <a:uLnTx/>
                          <a:uFillTx/>
                          <a:latin typeface="Arial Narrow" panose="020B0606020202030204" pitchFamily="34" charset="0"/>
                          <a:ea typeface="+mn-ea"/>
                          <a:cs typeface="Candara"/>
                        </a:rPr>
                        <a:t>Mort de toutes causes</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5E0F3"/>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fr-BE" sz="1800" noProof="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3" name="Arrow: Striped Right 22">
            <a:extLst>
              <a:ext uri="{FF2B5EF4-FFF2-40B4-BE49-F238E27FC236}">
                <a16:creationId xmlns:a16="http://schemas.microsoft.com/office/drawing/2014/main" id="{FF531EA3-3B31-464D-B8CF-84E2E4C25184}"/>
              </a:ext>
            </a:extLst>
          </p:cNvPr>
          <p:cNvSpPr/>
          <p:nvPr/>
        </p:nvSpPr>
        <p:spPr>
          <a:xfrm rot="16200000">
            <a:off x="5217396" y="4045765"/>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83056A54-D68B-4E65-AD7A-72C902320983}"/>
              </a:ext>
            </a:extLst>
          </p:cNvPr>
          <p:cNvSpPr/>
          <p:nvPr/>
        </p:nvSpPr>
        <p:spPr>
          <a:xfrm rot="16200000">
            <a:off x="6637000" y="4045765"/>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0C87FA8E-5085-4B75-8B69-816F81A36EC0}"/>
              </a:ext>
            </a:extLst>
          </p:cNvPr>
          <p:cNvSpPr/>
          <p:nvPr/>
        </p:nvSpPr>
        <p:spPr>
          <a:xfrm rot="16200000">
            <a:off x="8056604" y="4045765"/>
            <a:ext cx="457200" cy="365760"/>
          </a:xfrm>
          <a:prstGeom prst="stripedRightArrow">
            <a:avLst/>
          </a:prstGeom>
          <a:solidFill>
            <a:srgbClr val="FF6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5C9690CC-56FE-43DF-8AA9-E741779F9658}"/>
              </a:ext>
            </a:extLst>
          </p:cNvPr>
          <p:cNvSpPr/>
          <p:nvPr/>
        </p:nvSpPr>
        <p:spPr>
          <a:xfrm rot="5400000" flipV="1">
            <a:off x="2392239" y="222361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Arrow: Striped Right 26">
            <a:extLst>
              <a:ext uri="{FF2B5EF4-FFF2-40B4-BE49-F238E27FC236}">
                <a16:creationId xmlns:a16="http://schemas.microsoft.com/office/drawing/2014/main" id="{A31CF5D5-8933-4739-B782-F02AD9D5478B}"/>
              </a:ext>
            </a:extLst>
          </p:cNvPr>
          <p:cNvSpPr/>
          <p:nvPr/>
        </p:nvSpPr>
        <p:spPr>
          <a:xfrm rot="5400000" flipV="1">
            <a:off x="2392239" y="285877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Arrow: Striped Right 27">
            <a:extLst>
              <a:ext uri="{FF2B5EF4-FFF2-40B4-BE49-F238E27FC236}">
                <a16:creationId xmlns:a16="http://schemas.microsoft.com/office/drawing/2014/main" id="{B336C07F-B9AD-44B2-BAAB-79AE39FF5AB2}"/>
              </a:ext>
            </a:extLst>
          </p:cNvPr>
          <p:cNvSpPr/>
          <p:nvPr/>
        </p:nvSpPr>
        <p:spPr>
          <a:xfrm rot="5400000" flipV="1">
            <a:off x="2392239" y="3504560"/>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Left-Right Arrow 28">
            <a:extLst>
              <a:ext uri="{FF2B5EF4-FFF2-40B4-BE49-F238E27FC236}">
                <a16:creationId xmlns:a16="http://schemas.microsoft.com/office/drawing/2014/main" id="{486BBC50-C8F5-416C-BEE9-ACF49F3BBB03}"/>
              </a:ext>
            </a:extLst>
          </p:cNvPr>
          <p:cNvSpPr/>
          <p:nvPr/>
        </p:nvSpPr>
        <p:spPr>
          <a:xfrm>
            <a:off x="2311872" y="4061460"/>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0" name="Arrow: Striped Right 29">
            <a:extLst>
              <a:ext uri="{FF2B5EF4-FFF2-40B4-BE49-F238E27FC236}">
                <a16:creationId xmlns:a16="http://schemas.microsoft.com/office/drawing/2014/main" id="{A7EA9DB1-1B7F-4741-9C06-F2AF9DB6AC66}"/>
              </a:ext>
            </a:extLst>
          </p:cNvPr>
          <p:cNvSpPr/>
          <p:nvPr/>
        </p:nvSpPr>
        <p:spPr>
          <a:xfrm rot="5400000" flipV="1">
            <a:off x="2392239" y="4695459"/>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Left-Right Arrow 28">
            <a:extLst>
              <a:ext uri="{FF2B5EF4-FFF2-40B4-BE49-F238E27FC236}">
                <a16:creationId xmlns:a16="http://schemas.microsoft.com/office/drawing/2014/main" id="{3FF7556F-6949-46E0-BF93-7C25D4F55673}"/>
              </a:ext>
            </a:extLst>
          </p:cNvPr>
          <p:cNvSpPr/>
          <p:nvPr/>
        </p:nvSpPr>
        <p:spPr>
          <a:xfrm>
            <a:off x="3733164" y="4061460"/>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2" name="Left-Right Arrow 28">
            <a:extLst>
              <a:ext uri="{FF2B5EF4-FFF2-40B4-BE49-F238E27FC236}">
                <a16:creationId xmlns:a16="http://schemas.microsoft.com/office/drawing/2014/main" id="{4EB6A7DC-0445-4914-9EE3-E22B0DF16A27}"/>
              </a:ext>
            </a:extLst>
          </p:cNvPr>
          <p:cNvSpPr/>
          <p:nvPr/>
        </p:nvSpPr>
        <p:spPr>
          <a:xfrm>
            <a:off x="3733164" y="473272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3" name="Left-Right Arrow 28">
            <a:extLst>
              <a:ext uri="{FF2B5EF4-FFF2-40B4-BE49-F238E27FC236}">
                <a16:creationId xmlns:a16="http://schemas.microsoft.com/office/drawing/2014/main" id="{2017BCB4-3F0F-4930-8054-BA5DF051168A}"/>
              </a:ext>
            </a:extLst>
          </p:cNvPr>
          <p:cNvSpPr/>
          <p:nvPr/>
        </p:nvSpPr>
        <p:spPr>
          <a:xfrm>
            <a:off x="5111146" y="473272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4" name="Left-Right Arrow 28">
            <a:extLst>
              <a:ext uri="{FF2B5EF4-FFF2-40B4-BE49-F238E27FC236}">
                <a16:creationId xmlns:a16="http://schemas.microsoft.com/office/drawing/2014/main" id="{B9EBE2F1-28AD-4750-9BF3-D2D7455EAF84}"/>
              </a:ext>
            </a:extLst>
          </p:cNvPr>
          <p:cNvSpPr/>
          <p:nvPr/>
        </p:nvSpPr>
        <p:spPr>
          <a:xfrm>
            <a:off x="6525902" y="47521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5" name="Left-Right Arrow 28">
            <a:extLst>
              <a:ext uri="{FF2B5EF4-FFF2-40B4-BE49-F238E27FC236}">
                <a16:creationId xmlns:a16="http://schemas.microsoft.com/office/drawing/2014/main" id="{3F565B42-36E7-4D39-8818-39C9408BFD61}"/>
              </a:ext>
            </a:extLst>
          </p:cNvPr>
          <p:cNvSpPr/>
          <p:nvPr/>
        </p:nvSpPr>
        <p:spPr>
          <a:xfrm>
            <a:off x="7972559" y="473272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36" name="Arrow: Striped Right 35">
            <a:extLst>
              <a:ext uri="{FF2B5EF4-FFF2-40B4-BE49-F238E27FC236}">
                <a16:creationId xmlns:a16="http://schemas.microsoft.com/office/drawing/2014/main" id="{4684C04B-2921-49CF-872D-9537B79D14DF}"/>
              </a:ext>
            </a:extLst>
          </p:cNvPr>
          <p:cNvSpPr/>
          <p:nvPr/>
        </p:nvSpPr>
        <p:spPr>
          <a:xfrm rot="5400000" flipV="1">
            <a:off x="3816740" y="348220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Arrow: Striped Right 36">
            <a:extLst>
              <a:ext uri="{FF2B5EF4-FFF2-40B4-BE49-F238E27FC236}">
                <a16:creationId xmlns:a16="http://schemas.microsoft.com/office/drawing/2014/main" id="{AACA2CE9-0E9B-41A1-92B5-10AA13297383}"/>
              </a:ext>
            </a:extLst>
          </p:cNvPr>
          <p:cNvSpPr/>
          <p:nvPr/>
        </p:nvSpPr>
        <p:spPr>
          <a:xfrm rot="5400000" flipV="1">
            <a:off x="5209342" y="3484712"/>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Arrow: Striped Right 37">
            <a:extLst>
              <a:ext uri="{FF2B5EF4-FFF2-40B4-BE49-F238E27FC236}">
                <a16:creationId xmlns:a16="http://schemas.microsoft.com/office/drawing/2014/main" id="{44A3CFA6-CA14-43E9-B8FE-B4E2DDB25F52}"/>
              </a:ext>
            </a:extLst>
          </p:cNvPr>
          <p:cNvSpPr/>
          <p:nvPr/>
        </p:nvSpPr>
        <p:spPr>
          <a:xfrm rot="5400000" flipV="1">
            <a:off x="6633843" y="348714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Arrow: Striped Right 38">
            <a:extLst>
              <a:ext uri="{FF2B5EF4-FFF2-40B4-BE49-F238E27FC236}">
                <a16:creationId xmlns:a16="http://schemas.microsoft.com/office/drawing/2014/main" id="{B7D6B3D5-85C9-44DB-9D29-18F0C5EB7003}"/>
              </a:ext>
            </a:extLst>
          </p:cNvPr>
          <p:cNvSpPr/>
          <p:nvPr/>
        </p:nvSpPr>
        <p:spPr>
          <a:xfrm rot="5400000" flipV="1">
            <a:off x="8058343" y="348957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2584F389-A9C8-4AAE-975C-A30D4669F85A}"/>
              </a:ext>
            </a:extLst>
          </p:cNvPr>
          <p:cNvSpPr/>
          <p:nvPr/>
        </p:nvSpPr>
        <p:spPr>
          <a:xfrm rot="5400000" flipV="1">
            <a:off x="3836154" y="2848495"/>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Left-Right Arrow 28">
            <a:extLst>
              <a:ext uri="{FF2B5EF4-FFF2-40B4-BE49-F238E27FC236}">
                <a16:creationId xmlns:a16="http://schemas.microsoft.com/office/drawing/2014/main" id="{BD411094-76BD-49C2-A9F7-0C753BF9A1D4}"/>
              </a:ext>
            </a:extLst>
          </p:cNvPr>
          <p:cNvSpPr/>
          <p:nvPr/>
        </p:nvSpPr>
        <p:spPr>
          <a:xfrm>
            <a:off x="5111146" y="283671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3" name="Arrow: Striped Right 52">
            <a:extLst>
              <a:ext uri="{FF2B5EF4-FFF2-40B4-BE49-F238E27FC236}">
                <a16:creationId xmlns:a16="http://schemas.microsoft.com/office/drawing/2014/main" id="{095A0C40-64A9-4CED-97E0-0DF12A8BDCE8}"/>
              </a:ext>
            </a:extLst>
          </p:cNvPr>
          <p:cNvSpPr/>
          <p:nvPr/>
        </p:nvSpPr>
        <p:spPr>
          <a:xfrm rot="5400000" flipV="1">
            <a:off x="6633843" y="2827311"/>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Left-Right Arrow 28">
            <a:extLst>
              <a:ext uri="{FF2B5EF4-FFF2-40B4-BE49-F238E27FC236}">
                <a16:creationId xmlns:a16="http://schemas.microsoft.com/office/drawing/2014/main" id="{7156CC79-415A-4FEA-A02F-0FB5DDDE560C}"/>
              </a:ext>
            </a:extLst>
          </p:cNvPr>
          <p:cNvSpPr/>
          <p:nvPr/>
        </p:nvSpPr>
        <p:spPr>
          <a:xfrm>
            <a:off x="7964157" y="28438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5" name="Left-Right Arrow 28">
            <a:extLst>
              <a:ext uri="{FF2B5EF4-FFF2-40B4-BE49-F238E27FC236}">
                <a16:creationId xmlns:a16="http://schemas.microsoft.com/office/drawing/2014/main" id="{AADC3C5E-F85D-4F02-A9BF-9CF7A3CA0C63}"/>
              </a:ext>
            </a:extLst>
          </p:cNvPr>
          <p:cNvSpPr/>
          <p:nvPr/>
        </p:nvSpPr>
        <p:spPr>
          <a:xfrm>
            <a:off x="3733164" y="220662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Arrow: Striped Right 55">
            <a:extLst>
              <a:ext uri="{FF2B5EF4-FFF2-40B4-BE49-F238E27FC236}">
                <a16:creationId xmlns:a16="http://schemas.microsoft.com/office/drawing/2014/main" id="{D536ECF9-5F38-4524-9576-F91BB44274BB}"/>
              </a:ext>
            </a:extLst>
          </p:cNvPr>
          <p:cNvSpPr/>
          <p:nvPr/>
        </p:nvSpPr>
        <p:spPr>
          <a:xfrm rot="5400000" flipV="1">
            <a:off x="5213997" y="2193358"/>
            <a:ext cx="457200" cy="365760"/>
          </a:xfrm>
          <a:prstGeom prst="stripedRightArrow">
            <a:avLst/>
          </a:prstGeom>
          <a:solidFill>
            <a:srgbClr val="8AE07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Left-Right Arrow 28">
            <a:extLst>
              <a:ext uri="{FF2B5EF4-FFF2-40B4-BE49-F238E27FC236}">
                <a16:creationId xmlns:a16="http://schemas.microsoft.com/office/drawing/2014/main" id="{EB115F21-C8BF-4F03-9AD8-2818AB1EF202}"/>
              </a:ext>
            </a:extLst>
          </p:cNvPr>
          <p:cNvSpPr/>
          <p:nvPr/>
        </p:nvSpPr>
        <p:spPr>
          <a:xfrm>
            <a:off x="6522583" y="222094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8" name="Left-Right Arrow 28">
            <a:extLst>
              <a:ext uri="{FF2B5EF4-FFF2-40B4-BE49-F238E27FC236}">
                <a16:creationId xmlns:a16="http://schemas.microsoft.com/office/drawing/2014/main" id="{9C5215CD-F192-4C81-A101-814F876598A9}"/>
              </a:ext>
            </a:extLst>
          </p:cNvPr>
          <p:cNvSpPr/>
          <p:nvPr/>
        </p:nvSpPr>
        <p:spPr>
          <a:xfrm>
            <a:off x="7942806" y="2221499"/>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Rectangle 58">
            <a:extLst>
              <a:ext uri="{FF2B5EF4-FFF2-40B4-BE49-F238E27FC236}">
                <a16:creationId xmlns:a16="http://schemas.microsoft.com/office/drawing/2014/main" id="{F60A0E53-5AA9-4884-BDC5-52F267185623}"/>
              </a:ext>
            </a:extLst>
          </p:cNvPr>
          <p:cNvSpPr/>
          <p:nvPr/>
        </p:nvSpPr>
        <p:spPr>
          <a:xfrm>
            <a:off x="238344" y="5267926"/>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Jusqu’à présent, il n’existe pas d’études comparant l’apixaban, le dabigatran, l’</a:t>
            </a:r>
            <a:r>
              <a:rPr kumimoji="0" lang="fr-CH" sz="1600" b="1" i="0" u="none" strike="noStrike" kern="1200" cap="none" spc="0" normalizeH="0" baseline="0" noProof="0" dirty="0" err="1">
                <a:ln>
                  <a:noFill/>
                </a:ln>
                <a:solidFill>
                  <a:prstClr val="black">
                    <a:lumMod val="85000"/>
                    <a:lumOff val="15000"/>
                  </a:prstClr>
                </a:solidFill>
                <a:effectLst/>
                <a:uLnTx/>
                <a:uFillTx/>
                <a:latin typeface="Arial Narrow" pitchFamily="34" charset="0"/>
                <a:ea typeface="+mn-ea"/>
                <a:cs typeface="Lato"/>
              </a:rPr>
              <a:t>édoxaban</a:t>
            </a:r>
            <a:r>
              <a:rPr kumimoji="0" lang="fr-CH" sz="1600" b="1" i="0" u="none" strike="noStrike" kern="1200" cap="none" spc="0" normalizeH="0" baseline="0" noProof="0" dirty="0">
                <a:ln>
                  <a:noFill/>
                </a:ln>
                <a:solidFill>
                  <a:prstClr val="black">
                    <a:lumMod val="85000"/>
                    <a:lumOff val="15000"/>
                  </a:prstClr>
                </a:solidFill>
                <a:effectLst/>
                <a:uLnTx/>
                <a:uFillTx/>
                <a:latin typeface="Arial Narrow" pitchFamily="34" charset="0"/>
                <a:ea typeface="+mn-ea"/>
                <a:cs typeface="Lato"/>
              </a:rPr>
              <a:t> et le rivaroxaban. Une comparaison de leur efficacité et de leur innocuité n’a donc pas été établie.</a:t>
            </a:r>
            <a:endPar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endParaRPr>
          </a:p>
        </p:txBody>
      </p:sp>
      <p:sp>
        <p:nvSpPr>
          <p:cNvPr id="66" name="Arrow: Striped Right 65">
            <a:extLst>
              <a:ext uri="{FF2B5EF4-FFF2-40B4-BE49-F238E27FC236}">
                <a16:creationId xmlns:a16="http://schemas.microsoft.com/office/drawing/2014/main" id="{658D5773-2B10-42C8-B16B-253847A48CE6}"/>
              </a:ext>
            </a:extLst>
          </p:cNvPr>
          <p:cNvSpPr/>
          <p:nvPr/>
        </p:nvSpPr>
        <p:spPr>
          <a:xfrm rot="16200000">
            <a:off x="2169102" y="5865063"/>
            <a:ext cx="274320" cy="274320"/>
          </a:xfrm>
          <a:prstGeom prst="stripedRightArrow">
            <a:avLst/>
          </a:prstGeom>
          <a:solidFill>
            <a:srgbClr val="FF616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7" name="Rectangle 66">
            <a:extLst>
              <a:ext uri="{FF2B5EF4-FFF2-40B4-BE49-F238E27FC236}">
                <a16:creationId xmlns:a16="http://schemas.microsoft.com/office/drawing/2014/main" id="{70A14A4E-80D8-48A9-81E1-893B04427693}"/>
              </a:ext>
            </a:extLst>
          </p:cNvPr>
          <p:cNvSpPr/>
          <p:nvPr/>
        </p:nvSpPr>
        <p:spPr>
          <a:xfrm>
            <a:off x="2437959" y="5803458"/>
            <a:ext cx="155274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itchFamily="34" charset="0"/>
                <a:ea typeface="+mn-ea"/>
                <a:cs typeface="+mn-cs"/>
              </a:rPr>
              <a:t>Augmentation </a:t>
            </a: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significative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68" name="Arrow: Striped Right 67">
            <a:extLst>
              <a:ext uri="{FF2B5EF4-FFF2-40B4-BE49-F238E27FC236}">
                <a16:creationId xmlns:a16="http://schemas.microsoft.com/office/drawing/2014/main" id="{032F2098-736F-4183-BA91-6F115FBAB386}"/>
              </a:ext>
            </a:extLst>
          </p:cNvPr>
          <p:cNvSpPr/>
          <p:nvPr/>
        </p:nvSpPr>
        <p:spPr>
          <a:xfrm rot="5400000" flipV="1">
            <a:off x="3562647" y="5882695"/>
            <a:ext cx="274320" cy="274320"/>
          </a:xfrm>
          <a:prstGeom prst="stripedRightArrow">
            <a:avLst/>
          </a:prstGeom>
          <a:solidFill>
            <a:srgbClr val="8AE07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9" name="Rectangle 68">
            <a:extLst>
              <a:ext uri="{FF2B5EF4-FFF2-40B4-BE49-F238E27FC236}">
                <a16:creationId xmlns:a16="http://schemas.microsoft.com/office/drawing/2014/main" id="{FBAC90C9-54E7-48BA-AACB-F5051DF79FDF}"/>
              </a:ext>
            </a:extLst>
          </p:cNvPr>
          <p:cNvSpPr/>
          <p:nvPr/>
        </p:nvSpPr>
        <p:spPr>
          <a:xfrm>
            <a:off x="3818994" y="5884600"/>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200" b="1" i="0" u="none" strike="noStrike" kern="1200" cap="none" spc="0" normalizeH="0" baseline="0" noProof="0" dirty="0">
                <a:ln>
                  <a:noFill/>
                </a:ln>
                <a:solidFill>
                  <a:srgbClr val="000000"/>
                </a:solidFill>
                <a:effectLst/>
                <a:uLnTx/>
                <a:uFillTx/>
                <a:latin typeface="Arial Narrow" pitchFamily="34" charset="0"/>
                <a:ea typeface="+mn-ea"/>
                <a:cs typeface="+mn-cs"/>
              </a:rPr>
              <a:t>Réduction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0" name="Left-Right Arrow 28">
            <a:extLst>
              <a:ext uri="{FF2B5EF4-FFF2-40B4-BE49-F238E27FC236}">
                <a16:creationId xmlns:a16="http://schemas.microsoft.com/office/drawing/2014/main" id="{4B6B85B8-6608-402B-9F83-8861056DBA04}"/>
              </a:ext>
            </a:extLst>
          </p:cNvPr>
          <p:cNvSpPr/>
          <p:nvPr/>
        </p:nvSpPr>
        <p:spPr>
          <a:xfrm>
            <a:off x="5345492" y="5915601"/>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71" name="Rectangle 70">
            <a:extLst>
              <a:ext uri="{FF2B5EF4-FFF2-40B4-BE49-F238E27FC236}">
                <a16:creationId xmlns:a16="http://schemas.microsoft.com/office/drawing/2014/main" id="{0F895F5D-ECFE-441F-9441-9977FF54AEF4}"/>
              </a:ext>
            </a:extLst>
          </p:cNvPr>
          <p:cNvSpPr/>
          <p:nvPr/>
        </p:nvSpPr>
        <p:spPr>
          <a:xfrm>
            <a:off x="5718261" y="5803458"/>
            <a:ext cx="1920645"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noProof="0" dirty="0">
                <a:ln>
                  <a:noFill/>
                </a:ln>
                <a:solidFill>
                  <a:srgbClr val="000000"/>
                </a:solidFill>
                <a:effectLst/>
                <a:uLnTx/>
                <a:uFillTx/>
                <a:latin typeface="Arial Narrow" pitchFamily="34" charset="0"/>
                <a:ea typeface="+mn-ea"/>
                <a:cs typeface="+mn-cs"/>
              </a:rPr>
              <a:t>Pas de différence significative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72" name="Text Box 3">
            <a:extLst>
              <a:ext uri="{FF2B5EF4-FFF2-40B4-BE49-F238E27FC236}">
                <a16:creationId xmlns:a16="http://schemas.microsoft.com/office/drawing/2014/main" id="{F10C7603-1221-4724-8F26-389A26CC2B1A}"/>
              </a:ext>
            </a:extLst>
          </p:cNvPr>
          <p:cNvSpPr txBox="1">
            <a:spLocks noChangeArrowheads="1"/>
          </p:cNvSpPr>
          <p:nvPr/>
        </p:nvSpPr>
        <p:spPr bwMode="auto">
          <a:xfrm>
            <a:off x="261214" y="641628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73" name="Text Box 3">
            <a:extLst>
              <a:ext uri="{FF2B5EF4-FFF2-40B4-BE49-F238E27FC236}">
                <a16:creationId xmlns:a16="http://schemas.microsoft.com/office/drawing/2014/main" id="{800F0654-CCA3-410F-B82B-D0B822028431}"/>
              </a:ext>
            </a:extLst>
          </p:cNvPr>
          <p:cNvSpPr txBox="1">
            <a:spLocks noChangeArrowheads="1"/>
          </p:cNvSpPr>
          <p:nvPr/>
        </p:nvSpPr>
        <p:spPr bwMode="auto">
          <a:xfrm>
            <a:off x="2814608" y="642149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884-891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pic>
        <p:nvPicPr>
          <p:cNvPr id="42" name="4E92DA43-5712-40E9-AFDC-2C1062C78C6F" descr="7646DFF2-B812-4635-AA57-5171E34E5A45@chrc">
            <a:extLst>
              <a:ext uri="{FF2B5EF4-FFF2-40B4-BE49-F238E27FC236}">
                <a16:creationId xmlns:a16="http://schemas.microsoft.com/office/drawing/2014/main" id="{BC500818-9ECA-4B22-A9E9-D0AA3552DE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4697" y="176741"/>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42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rgbClr val="19325C"/>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4400" b="1" i="0" u="none" strike="noStrike" kern="1200" cap="none" spc="0" normalizeH="0" baseline="0" dirty="0">
                <a:ln>
                  <a:noFill/>
                </a:ln>
                <a:solidFill>
                  <a:prstClr val="white"/>
                </a:solidFill>
                <a:effectLst/>
                <a:uLnTx/>
                <a:uFillTx/>
                <a:latin typeface="Arial Narrow" panose="020B0606020202030204" pitchFamily="34" charset="0"/>
                <a:ea typeface="+mn-ea"/>
                <a:cs typeface="+mn-cs"/>
              </a:rPr>
              <a:t>Visite</a:t>
            </a:r>
            <a:r>
              <a:rPr kumimoji="0" lang="fr-CA" sz="4400" b="1" i="0" u="none" strike="noStrike" kern="1200" cap="none" spc="0" normalizeH="0" dirty="0">
                <a:ln>
                  <a:noFill/>
                </a:ln>
                <a:solidFill>
                  <a:prstClr val="white"/>
                </a:solidFill>
                <a:effectLst/>
                <a:uLnTx/>
                <a:uFillTx/>
                <a:latin typeface="Arial Narrow" panose="020B0606020202030204" pitchFamily="34" charset="0"/>
                <a:ea typeface="+mn-ea"/>
                <a:cs typeface="+mn-cs"/>
              </a:rPr>
              <a:t> clinique 2</a:t>
            </a:r>
            <a:endParaRPr kumimoji="0" lang="fr-CA" sz="3200" b="0" i="0" u="none" strike="noStrike" kern="1200" cap="none" spc="100" normalizeH="0" baseline="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lvl="0" algn="ctr">
              <a:defRPr/>
            </a:pPr>
            <a:r>
              <a:rPr kumimoji="0" lang="fr-CH" sz="5400" b="1" i="0" u="none" strike="noStrike" kern="1200" cap="none" spc="0" normalizeH="0" baseline="0" dirty="0">
                <a:ln>
                  <a:noFill/>
                </a:ln>
                <a:solidFill>
                  <a:srgbClr val="19325C"/>
                </a:solidFill>
                <a:effectLst/>
                <a:uLnTx/>
                <a:uFillTx/>
                <a:latin typeface="Arial Narrow" panose="020B0606020202030204" pitchFamily="34" charset="0"/>
                <a:cs typeface="Aharoni" panose="02010803020104030203" pitchFamily="2" charset="-79"/>
              </a:rPr>
              <a:t>Cas</a:t>
            </a: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cs typeface="Aharoni" panose="02010803020104030203" pitchFamily="2" charset="-79"/>
              </a:rPr>
              <a:t> </a:t>
            </a:r>
            <a:r>
              <a:rPr lang="en-CA" sz="5400" b="1" dirty="0">
                <a:solidFill>
                  <a:srgbClr val="19325C"/>
                </a:solidFill>
                <a:latin typeface="Arial Narrow" panose="020B0606020202030204" pitchFamily="34" charset="0"/>
                <a:cs typeface="Aharoni" panose="02010803020104030203" pitchFamily="2" charset="-79"/>
              </a:rPr>
              <a:t>n</a:t>
            </a:r>
            <a:r>
              <a:rPr lang="fr-FR" sz="5400" b="1" baseline="30000" dirty="0">
                <a:solidFill>
                  <a:srgbClr val="19325C"/>
                </a:solidFill>
                <a:latin typeface="Arial Narrow" pitchFamily="34" charset="0"/>
              </a:rPr>
              <a:t>o</a:t>
            </a: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cs typeface="Aharoni" panose="02010803020104030203" pitchFamily="2" charset="-79"/>
              </a:rPr>
              <a:t> </a:t>
            </a: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7</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68DCD70C-752F-48AF-9FF3-5E2C85C6F826}"/>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89133"/>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062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493148" y="744448"/>
            <a:ext cx="5657390" cy="529375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CA" sz="2800" b="1" i="0" u="none" strike="noStrike" kern="1200" cap="none" spc="0" normalizeH="0" baseline="0" noProof="0" dirty="0">
                <a:ln>
                  <a:noFill/>
                </a:ln>
                <a:solidFill>
                  <a:prstClr val="black"/>
                </a:solidFill>
                <a:effectLst/>
                <a:uLnTx/>
                <a:uFillTx/>
                <a:latin typeface="Arial Narrow" panose="020B0606020202030204" pitchFamily="34" charset="0"/>
              </a:rPr>
              <a:t>Sue a reçu le diagnostic de FA</a:t>
            </a: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fr-CA" sz="2000"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CA" sz="2800" b="1" i="0" u="none" strike="noStrike" kern="1200" cap="none" spc="0" normalizeH="0" baseline="0" noProof="0" dirty="0">
                <a:ln>
                  <a:noFill/>
                </a:ln>
                <a:solidFill>
                  <a:prstClr val="black"/>
                </a:solidFill>
                <a:effectLst/>
                <a:uLnTx/>
                <a:uFillTx/>
                <a:latin typeface="Arial Narrow" panose="020B0606020202030204" pitchFamily="34" charset="0"/>
              </a:rPr>
              <a:t>Vous initiez un traitement</a:t>
            </a:r>
            <a:r>
              <a:rPr kumimoji="0" lang="fr-CA" sz="2800" b="1" i="0" u="none" strike="noStrike" kern="1200" cap="none" spc="0" normalizeH="0" noProof="0" dirty="0">
                <a:ln>
                  <a:noFill/>
                </a:ln>
                <a:solidFill>
                  <a:prstClr val="black"/>
                </a:solidFill>
                <a:effectLst/>
                <a:uLnTx/>
                <a:uFillTx/>
                <a:latin typeface="Arial Narrow" panose="020B0606020202030204" pitchFamily="34" charset="0"/>
              </a:rPr>
              <a:t> par l’</a:t>
            </a:r>
            <a:r>
              <a:rPr kumimoji="0" lang="fr-CA" sz="2800" b="1" i="0" u="none" strike="noStrike" kern="1200" cap="none" spc="0" normalizeH="0" baseline="0" noProof="0" dirty="0">
                <a:ln>
                  <a:noFill/>
                </a:ln>
                <a:solidFill>
                  <a:prstClr val="black"/>
                </a:solidFill>
                <a:effectLst/>
                <a:uLnTx/>
                <a:uFillTx/>
                <a:latin typeface="Arial Narrow" panose="020B0606020202030204" pitchFamily="34" charset="0"/>
              </a:rPr>
              <a:t>apixaban 5 mg BID</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fr-CA" sz="2000"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indent="-342900">
              <a:buClr>
                <a:srgbClr val="00B0F0"/>
              </a:buClr>
              <a:buFont typeface="Wingdings" panose="05000000000000000000" pitchFamily="2" charset="2"/>
              <a:buChar char="§"/>
            </a:pPr>
            <a:r>
              <a:rPr lang="fr-CA" sz="2800" b="1" noProof="0" dirty="0">
                <a:solidFill>
                  <a:prstClr val="black"/>
                </a:solidFill>
                <a:latin typeface="Arial Narrow" panose="020B0606020202030204" pitchFamily="34" charset="0"/>
              </a:rPr>
              <a:t>E</a:t>
            </a:r>
            <a:r>
              <a:rPr kumimoji="0" lang="fr-CA" sz="2800" b="1" i="0" u="none" strike="noStrike" kern="1200" cap="none" spc="0" normalizeH="0" baseline="0" noProof="0" dirty="0">
                <a:ln>
                  <a:noFill/>
                </a:ln>
                <a:solidFill>
                  <a:prstClr val="black"/>
                </a:solidFill>
                <a:effectLst/>
                <a:uLnTx/>
                <a:uFillTx/>
                <a:latin typeface="Arial Narrow" panose="020B0606020202030204" pitchFamily="34" charset="0"/>
              </a:rPr>
              <a:t>lle a présenté récemment une poussée</a:t>
            </a:r>
            <a:r>
              <a:rPr kumimoji="0" lang="fr-CA" sz="2800" b="1" i="0" u="none" strike="noStrike" kern="1200" cap="none" spc="0" normalizeH="0" noProof="0" dirty="0">
                <a:ln>
                  <a:noFill/>
                </a:ln>
                <a:solidFill>
                  <a:prstClr val="black"/>
                </a:solidFill>
                <a:effectLst/>
                <a:uLnTx/>
                <a:uFillTx/>
                <a:latin typeface="Arial Narrow" panose="020B0606020202030204" pitchFamily="34" charset="0"/>
              </a:rPr>
              <a:t> d</a:t>
            </a:r>
            <a:r>
              <a:rPr kumimoji="0" lang="fr-CA" sz="2800" b="1" i="0" u="none" strike="noStrike" kern="1200" cap="none" spc="0" normalizeH="0" baseline="0" noProof="0" dirty="0">
                <a:ln>
                  <a:noFill/>
                </a:ln>
                <a:solidFill>
                  <a:prstClr val="black"/>
                </a:solidFill>
                <a:effectLst/>
                <a:uLnTx/>
                <a:uFillTx/>
                <a:latin typeface="Arial Narrow" panose="020B0606020202030204" pitchFamily="34" charset="0"/>
              </a:rPr>
              <a:t>’arthrose du genou</a:t>
            </a:r>
            <a:r>
              <a:rPr kumimoji="0" lang="fr-CA" sz="2800" b="1" i="0" u="none" strike="noStrike" kern="1200" cap="none" spc="0" normalizeH="0" noProof="0" dirty="0">
                <a:ln>
                  <a:noFill/>
                </a:ln>
                <a:solidFill>
                  <a:prstClr val="black"/>
                </a:solidFill>
                <a:effectLst/>
                <a:uLnTx/>
                <a:uFillTx/>
                <a:latin typeface="Arial Narrow" panose="020B0606020202030204" pitchFamily="34" charset="0"/>
              </a:rPr>
              <a:t> et </a:t>
            </a:r>
            <a:r>
              <a:rPr lang="fr-CA" sz="2800" b="1" dirty="0">
                <a:latin typeface="Arial Narrow" pitchFamily="34" charset="0"/>
              </a:rPr>
              <a:t>l’</a:t>
            </a:r>
            <a:r>
              <a:rPr lang="fr-CA" sz="2800" b="1" dirty="0" err="1">
                <a:latin typeface="Arial Narrow" pitchFamily="34" charset="0"/>
              </a:rPr>
              <a:t>acétaminophène</a:t>
            </a:r>
            <a:r>
              <a:rPr lang="fr-CA" sz="2800" b="1" dirty="0">
                <a:latin typeface="Arial Narrow" pitchFamily="34" charset="0"/>
              </a:rPr>
              <a:t> ne la soulage plus autant.   </a:t>
            </a:r>
            <a:endParaRPr kumimoji="0" lang="fr-CA" sz="2800" b="1" i="0" u="none" strike="noStrike" kern="1200" cap="none" spc="0" normalizeH="0" baseline="0" noProof="0" dirty="0">
              <a:ln>
                <a:noFill/>
              </a:ln>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fr-CA"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lvl="0" indent="-342900">
              <a:buClr>
                <a:srgbClr val="00B0F0"/>
              </a:buClr>
              <a:buFont typeface="Wingdings" panose="05000000000000000000" pitchFamily="2" charset="2"/>
              <a:buChar char="§"/>
            </a:pPr>
            <a:r>
              <a:rPr lang="fr-CA" sz="2800" b="1" dirty="0">
                <a:solidFill>
                  <a:prstClr val="black"/>
                </a:solidFill>
                <a:latin typeface="Arial Narrow" panose="020B0606020202030204" pitchFamily="34" charset="0"/>
              </a:rPr>
              <a:t>Elle aimerait  qu’on lui prescrive du </a:t>
            </a:r>
            <a:r>
              <a:rPr lang="fr-CA" sz="2800" b="1" dirty="0" err="1">
                <a:solidFill>
                  <a:prstClr val="black"/>
                </a:solidFill>
                <a:latin typeface="Arial Narrow" panose="020B0606020202030204" pitchFamily="34" charset="0"/>
              </a:rPr>
              <a:t>célécoxib</a:t>
            </a:r>
            <a:r>
              <a:rPr lang="fr-CA" sz="2800" b="1" dirty="0">
                <a:solidFill>
                  <a:prstClr val="black"/>
                </a:solidFill>
                <a:latin typeface="Arial Narrow" panose="020B0606020202030204" pitchFamily="34" charset="0"/>
              </a:rPr>
              <a:t> pour l’aider à gérer la douleur  qu’elle éprouve </a:t>
            </a:r>
            <a:endParaRPr kumimoji="0" lang="fr-CA" sz="28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786245" y="181049"/>
            <a:ext cx="2706903" cy="923330"/>
          </a:xfrm>
          <a:prstGeom prst="rect">
            <a:avLst/>
          </a:prstGeom>
          <a:noFill/>
        </p:spPr>
        <p:txBody>
          <a:bodyPr wrap="square">
            <a:spAutoFit/>
          </a:bodyPr>
          <a:lstStyle/>
          <a:p>
            <a:pPr lvl="0">
              <a:defRPr/>
            </a:pPr>
            <a:r>
              <a:rPr kumimoji="0" lang="fr-CA" sz="5400" b="1" i="0" u="none" strike="noStrike" kern="1200" cap="none" spc="0" normalizeH="0" baseline="0" noProof="0" dirty="0">
                <a:ln>
                  <a:noFill/>
                </a:ln>
                <a:solidFill>
                  <a:prstClr val="white"/>
                </a:solidFill>
                <a:effectLst/>
                <a:uLnTx/>
                <a:uFillTx/>
                <a:latin typeface="Arial Narrow" panose="020B0606020202030204" pitchFamily="34" charset="0"/>
                <a:cs typeface="Aharoni" panose="02010803020104030203" pitchFamily="2" charset="-79"/>
              </a:rPr>
              <a:t>Cas</a:t>
            </a:r>
            <a:r>
              <a:rPr lang="fr-CA" sz="5400" b="1" dirty="0">
                <a:solidFill>
                  <a:srgbClr val="19325C"/>
                </a:solidFill>
                <a:latin typeface="Arial Narrow" panose="020B0606020202030204" pitchFamily="34" charset="0"/>
                <a:cs typeface="Aharoni" panose="02010803020104030203" pitchFamily="2" charset="-79"/>
              </a:rPr>
              <a:t> </a:t>
            </a:r>
            <a:r>
              <a:rPr lang="en-CA" sz="5400" b="1" dirty="0">
                <a:solidFill>
                  <a:schemeClr val="bg1"/>
                </a:solidFill>
                <a:latin typeface="Arial Narrow" panose="020B0606020202030204" pitchFamily="34" charset="0"/>
                <a:cs typeface="Aharoni" panose="02010803020104030203" pitchFamily="2" charset="-79"/>
              </a:rPr>
              <a:t>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Aharoni" panose="02010803020104030203" pitchFamily="2" charset="-79"/>
              </a:rPr>
              <a:t> </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01850" y="5406714"/>
            <a:ext cx="1257348" cy="1433728"/>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74 </a:t>
            </a:r>
            <a:r>
              <a:rPr kumimoji="0" lang="fr-FR" sz="1800" b="0" i="0" u="none" strike="noStrike" kern="1200" cap="none" spc="0" normalizeH="0" baseline="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a:t>
            </a: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a:t>
            </a: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spTree>
    <p:extLst>
      <p:ext uri="{BB962C8B-B14F-4D97-AF65-F5344CB8AC3E}">
        <p14:creationId xmlns:p14="http://schemas.microsoft.com/office/powerpoint/2010/main" val="90567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C4A7774-2DA0-49EF-B77A-1F2B374EB8FB}"/>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descr="CHRC-logo_blue.png">
            <a:extLst>
              <a:ext uri="{FF2B5EF4-FFF2-40B4-BE49-F238E27FC236}">
                <a16:creationId xmlns:a16="http://schemas.microsoft.com/office/drawing/2014/main" id="{99BDF878-813C-4124-81D3-DB6376087485}"/>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75603"/>
            <a:ext cx="716292" cy="712746"/>
          </a:xfrm>
          <a:prstGeom prst="rect">
            <a:avLst/>
          </a:prstGeom>
        </p:spPr>
      </p:pic>
      <p:sp>
        <p:nvSpPr>
          <p:cNvPr id="4" name="Rectangle 3">
            <a:extLst>
              <a:ext uri="{FF2B5EF4-FFF2-40B4-BE49-F238E27FC236}">
                <a16:creationId xmlns:a16="http://schemas.microsoft.com/office/drawing/2014/main" id="{656E4871-68C7-41C3-AACE-68A6390C5B8C}"/>
              </a:ext>
            </a:extLst>
          </p:cNvPr>
          <p:cNvSpPr/>
          <p:nvPr/>
        </p:nvSpPr>
        <p:spPr>
          <a:xfrm>
            <a:off x="-11197" y="120016"/>
            <a:ext cx="7169235" cy="954107"/>
          </a:xfrm>
          <a:prstGeom prst="rect">
            <a:avLst/>
          </a:prstGeom>
          <a:noFill/>
        </p:spPr>
        <p:txBody>
          <a:bodyPr wrap="square">
            <a:spAutoFit/>
          </a:bodyPr>
          <a:lstStyle/>
          <a:p>
            <a:pPr>
              <a:defRPr/>
            </a:pPr>
            <a:r>
              <a:rPr lang="fr-FR" sz="2800" b="1" dirty="0">
                <a:solidFill>
                  <a:srgbClr val="1B1A5A"/>
                </a:solidFill>
                <a:latin typeface="Arial Narrow" pitchFamily="34" charset="0"/>
              </a:rPr>
              <a:t>Assurer un équilibre entre la </a:t>
            </a:r>
            <a:br>
              <a:rPr lang="fr-FR" sz="2800" b="1" dirty="0">
                <a:solidFill>
                  <a:srgbClr val="1B1A5A"/>
                </a:solidFill>
                <a:latin typeface="Arial Narrow" pitchFamily="34" charset="0"/>
              </a:rPr>
            </a:br>
            <a:r>
              <a:rPr lang="fr-FR" sz="2800" b="1" dirty="0">
                <a:solidFill>
                  <a:srgbClr val="1B1A5A"/>
                </a:solidFill>
                <a:latin typeface="Arial Narrow" pitchFamily="34" charset="0"/>
              </a:rPr>
              <a:t>prévention des AVC et le risque hémorragiqu</a:t>
            </a:r>
            <a:r>
              <a:rPr lang="fr-FR" sz="2800" b="1" dirty="0">
                <a:solidFill>
                  <a:srgbClr val="273080"/>
                </a:solidFill>
                <a:latin typeface="Arial Narrow" pitchFamily="34" charset="0"/>
              </a:rPr>
              <a:t>e</a:t>
            </a:r>
            <a:endParaRPr kumimoji="0" lang="en-US" sz="2800" b="1" i="0" u="none" strike="noStrike" kern="1200" cap="none" spc="0" normalizeH="0" baseline="0" noProof="0" dirty="0">
              <a:ln>
                <a:noFill/>
              </a:ln>
              <a:solidFill>
                <a:srgbClr val="19325C"/>
              </a:solidFill>
              <a:effectLst/>
              <a:uLnTx/>
              <a:uFillTx/>
              <a:latin typeface="Arial Narrow" panose="020B0606020202030204" pitchFamily="34" charset="0"/>
              <a:cs typeface="Aharoni" panose="02010803020104030203" pitchFamily="2" charset="-79"/>
            </a:endParaRPr>
          </a:p>
        </p:txBody>
      </p:sp>
      <p:sp>
        <p:nvSpPr>
          <p:cNvPr id="19" name="Text Box 3">
            <a:extLst>
              <a:ext uri="{FF2B5EF4-FFF2-40B4-BE49-F238E27FC236}">
                <a16:creationId xmlns:a16="http://schemas.microsoft.com/office/drawing/2014/main" id="{9D769FD4-F4BC-4333-B3FB-8710BB00E463}"/>
              </a:ext>
            </a:extLst>
          </p:cNvPr>
          <p:cNvSpPr txBox="1">
            <a:spLocks noChangeArrowheads="1"/>
          </p:cNvSpPr>
          <p:nvPr/>
        </p:nvSpPr>
        <p:spPr bwMode="auto">
          <a:xfrm>
            <a:off x="269038" y="6361557"/>
            <a:ext cx="3501887"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Skanes</a:t>
            </a:r>
            <a:r>
              <a:rPr kumimoji="0" lang="en-US"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et al. Can J </a:t>
            </a:r>
            <a:r>
              <a:rPr kumimoji="0" lang="en-US"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US"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2012;28(2):125-36.</a:t>
            </a:r>
          </a:p>
        </p:txBody>
      </p:sp>
      <p:pic>
        <p:nvPicPr>
          <p:cNvPr id="20" name="Picture 19" descr="C:\Users\goldinl.CTU\Downloads\shutterstock_102107755.jpg">
            <a:extLst>
              <a:ext uri="{FF2B5EF4-FFF2-40B4-BE49-F238E27FC236}">
                <a16:creationId xmlns:a16="http://schemas.microsoft.com/office/drawing/2014/main" id="{5DEAEFF6-4D04-4659-B02E-7E054740F564}"/>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6350" y="2013200"/>
            <a:ext cx="3351300" cy="335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4">
            <a:extLst>
              <a:ext uri="{FF2B5EF4-FFF2-40B4-BE49-F238E27FC236}">
                <a16:creationId xmlns:a16="http://schemas.microsoft.com/office/drawing/2014/main" id="{ECD9A396-E125-484B-B948-B07FA0A352E1}"/>
              </a:ext>
            </a:extLst>
          </p:cNvPr>
          <p:cNvSpPr txBox="1">
            <a:spLocks noChangeArrowheads="1"/>
          </p:cNvSpPr>
          <p:nvPr/>
        </p:nvSpPr>
        <p:spPr bwMode="auto">
          <a:xfrm>
            <a:off x="127538" y="1467485"/>
            <a:ext cx="3047462" cy="463846"/>
          </a:xfrm>
          <a:prstGeom prst="rect">
            <a:avLst/>
          </a:prstGeom>
          <a:noFill/>
          <a:ln>
            <a:noFill/>
          </a:ln>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marL="25146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marL="29718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marL="34290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marL="38862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CA" sz="2400" b="1" i="0" u="none" strike="noStrike" kern="0" cap="none" spc="0" normalizeH="0" baseline="0" noProof="0" dirty="0">
                <a:ln>
                  <a:noFill/>
                </a:ln>
                <a:solidFill>
                  <a:srgbClr val="FF5353"/>
                </a:solidFill>
                <a:effectLst/>
                <a:uLnTx/>
                <a:uFillTx/>
                <a:latin typeface="Arial Narrow" panose="020B0606020202030204" pitchFamily="34" charset="0"/>
                <a:ea typeface="+mn-ea"/>
                <a:cs typeface="Lato"/>
              </a:rPr>
              <a:t>RIQUE D’HÉMORRAGIE</a:t>
            </a:r>
          </a:p>
        </p:txBody>
      </p:sp>
      <p:sp>
        <p:nvSpPr>
          <p:cNvPr id="22" name="Content Placeholder 3">
            <a:extLst>
              <a:ext uri="{FF2B5EF4-FFF2-40B4-BE49-F238E27FC236}">
                <a16:creationId xmlns:a16="http://schemas.microsoft.com/office/drawing/2014/main" id="{FBF2CF9B-437A-47DB-8523-043337E3739F}"/>
              </a:ext>
            </a:extLst>
          </p:cNvPr>
          <p:cNvSpPr txBox="1">
            <a:spLocks/>
          </p:cNvSpPr>
          <p:nvPr/>
        </p:nvSpPr>
        <p:spPr>
          <a:xfrm>
            <a:off x="413581" y="1887933"/>
            <a:ext cx="3701219" cy="2590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600" b="0" i="0" u="none" strike="noStrike" kern="1200" cap="none" spc="0" normalizeH="0" baseline="0" noProof="0" dirty="0">
                <a:ln>
                  <a:noFill/>
                </a:ln>
                <a:solidFill>
                  <a:srgbClr val="3B3838"/>
                </a:solidFill>
                <a:effectLst/>
                <a:uLnTx/>
                <a:uFillTx/>
                <a:latin typeface="Arial Narrow" panose="020B0606020202030204" pitchFamily="34" charset="0"/>
              </a:rPr>
              <a:t>Âge avancé</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600" b="0" i="0" u="none" strike="noStrike" kern="1200" cap="none" spc="0" normalizeH="0" baseline="0" noProof="0" dirty="0">
                <a:ln>
                  <a:noFill/>
                </a:ln>
                <a:solidFill>
                  <a:srgbClr val="3B3838"/>
                </a:solidFill>
                <a:effectLst/>
                <a:uLnTx/>
                <a:uFillTx/>
                <a:latin typeface="Arial Narrow" panose="020B0606020202030204" pitchFamily="34" charset="0"/>
              </a:rPr>
              <a:t>Sexe féminin</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fr-FR" dirty="0">
                <a:solidFill>
                  <a:srgbClr val="3B3838"/>
                </a:solidFill>
                <a:latin typeface="Arial Narrow" panose="020B0606020202030204" pitchFamily="34" charset="0"/>
              </a:rPr>
              <a:t>Hypertension non contrôlée</a:t>
            </a:r>
            <a:endParaRPr kumimoji="0" lang="fr-FR" sz="1600" b="0" i="0" u="none" strike="noStrike" kern="1200" cap="none" spc="0" normalizeH="0" baseline="0" noProof="0" dirty="0">
              <a:ln>
                <a:noFill/>
              </a:ln>
              <a:solidFill>
                <a:srgbClr val="3B3838"/>
              </a:solidFill>
              <a:effectLst/>
              <a:uLnTx/>
              <a:uFillTx/>
              <a:latin typeface="Arial Narrow" panose="020B0606020202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600" b="0" i="0" u="none" strike="noStrike" kern="1200" cap="none" spc="0" normalizeH="0" baseline="0" noProof="0" dirty="0">
                <a:ln>
                  <a:noFill/>
                </a:ln>
                <a:solidFill>
                  <a:srgbClr val="3B3838"/>
                </a:solidFill>
                <a:effectLst/>
                <a:uLnTx/>
                <a:uFillTx/>
                <a:latin typeface="Arial Narrow" panose="020B0606020202030204" pitchFamily="34" charset="0"/>
              </a:rPr>
              <a:t>Diabètes sucré</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600" b="0" i="0" u="none" strike="noStrike" kern="1200" cap="none" spc="0" normalizeH="0" baseline="0" noProof="0" dirty="0">
                <a:ln>
                  <a:noFill/>
                </a:ln>
                <a:solidFill>
                  <a:srgbClr val="3B3838"/>
                </a:solidFill>
                <a:effectLst/>
                <a:uLnTx/>
                <a:uFillTx/>
                <a:latin typeface="Arial Narrow" panose="020B0606020202030204" pitchFamily="34" charset="0"/>
              </a:rPr>
              <a:t>Fonction rénale diminuée </a:t>
            </a:r>
            <a:br>
              <a:rPr kumimoji="0" lang="fr-FR" sz="1600" b="0" i="0" u="none" strike="noStrike" kern="1200" cap="none" spc="0" normalizeH="0" baseline="0" noProof="0" dirty="0">
                <a:ln>
                  <a:noFill/>
                </a:ln>
                <a:solidFill>
                  <a:srgbClr val="3B3838"/>
                </a:solidFill>
                <a:effectLst/>
                <a:uLnTx/>
                <a:uFillTx/>
                <a:latin typeface="Arial Narrow" panose="020B0606020202030204" pitchFamily="34" charset="0"/>
              </a:rPr>
            </a:br>
            <a:r>
              <a:rPr kumimoji="0" lang="fr-FR" sz="1600" b="0" i="0" u="none" strike="noStrike" kern="1200" cap="none" spc="0" normalizeH="0" baseline="0" noProof="0" dirty="0">
                <a:ln>
                  <a:noFill/>
                </a:ln>
                <a:solidFill>
                  <a:srgbClr val="3B3838"/>
                </a:solidFill>
                <a:effectLst/>
                <a:uLnTx/>
                <a:uFillTx/>
                <a:latin typeface="Arial Narrow" panose="020B0606020202030204" pitchFamily="34" charset="0"/>
              </a:rPr>
              <a:t>(</a:t>
            </a:r>
            <a:r>
              <a:rPr kumimoji="0" lang="fr-FR" sz="1600" b="0" i="0" u="none" strike="noStrike" kern="1200" cap="none" spc="0" normalizeH="0" baseline="0" noProof="0" dirty="0" err="1">
                <a:ln>
                  <a:noFill/>
                </a:ln>
                <a:solidFill>
                  <a:srgbClr val="3B3838"/>
                </a:solidFill>
                <a:effectLst/>
                <a:uLnTx/>
                <a:uFillTx/>
                <a:latin typeface="Arial Narrow" panose="020B0606020202030204" pitchFamily="34" charset="0"/>
              </a:rPr>
              <a:t>CrCl</a:t>
            </a:r>
            <a:r>
              <a:rPr kumimoji="0" lang="fr-FR" sz="1600" b="0" i="0" u="none" strike="noStrike" kern="1200" cap="none" spc="0" normalizeH="0" baseline="0" noProof="0" dirty="0">
                <a:ln>
                  <a:noFill/>
                </a:ln>
                <a:solidFill>
                  <a:srgbClr val="3B3838"/>
                </a:solidFill>
                <a:effectLst/>
                <a:uLnTx/>
                <a:uFillTx/>
                <a:latin typeface="Arial Narrow" panose="020B0606020202030204" pitchFamily="34" charset="0"/>
              </a:rPr>
              <a:t> &lt;85 </a:t>
            </a:r>
            <a:r>
              <a:rPr kumimoji="0" lang="fr-FR" sz="1600" b="0" i="0" u="none" strike="noStrike" kern="1200" cap="none" spc="0" normalizeH="0" baseline="0" noProof="0" dirty="0" err="1">
                <a:ln>
                  <a:noFill/>
                </a:ln>
                <a:solidFill>
                  <a:srgbClr val="3B3838"/>
                </a:solidFill>
                <a:effectLst/>
                <a:uLnTx/>
                <a:uFillTx/>
                <a:latin typeface="Arial Narrow" panose="020B0606020202030204" pitchFamily="34" charset="0"/>
              </a:rPr>
              <a:t>mL</a:t>
            </a:r>
            <a:r>
              <a:rPr kumimoji="0" lang="fr-FR" sz="1600" b="0" i="0" u="none" strike="noStrike" kern="1200" cap="none" spc="0" normalizeH="0" baseline="0" noProof="0" dirty="0">
                <a:ln>
                  <a:noFill/>
                </a:ln>
                <a:solidFill>
                  <a:srgbClr val="3B3838"/>
                </a:solidFill>
                <a:effectLst/>
                <a:uLnTx/>
                <a:uFillTx/>
                <a:latin typeface="Arial Narrow" panose="020B0606020202030204" pitchFamily="34" charset="0"/>
              </a:rPr>
              <a:t>/min/1,73 m</a:t>
            </a:r>
            <a:r>
              <a:rPr kumimoji="0" lang="fr-FR" sz="1600" b="0" i="0" u="none" strike="noStrike" kern="1200" cap="none" spc="0" normalizeH="0" baseline="30000" noProof="0" dirty="0">
                <a:ln>
                  <a:noFill/>
                </a:ln>
                <a:solidFill>
                  <a:srgbClr val="3B3838"/>
                </a:solidFill>
                <a:effectLst/>
                <a:uLnTx/>
                <a:uFillTx/>
                <a:latin typeface="Arial Narrow" panose="020B0606020202030204" pitchFamily="34" charset="0"/>
              </a:rPr>
              <a:t>2</a:t>
            </a:r>
            <a:r>
              <a:rPr kumimoji="0" lang="fr-FR" sz="1600" b="0" i="0" u="none" strike="noStrike" kern="1200" cap="none" spc="0" normalizeH="0" baseline="0" noProof="0" dirty="0">
                <a:ln>
                  <a:noFill/>
                </a:ln>
                <a:solidFill>
                  <a:srgbClr val="3B3838"/>
                </a:solidFill>
                <a:effectLst/>
                <a:uLnTx/>
                <a:uFillTx/>
                <a:latin typeface="Arial Narrow" panose="020B0606020202030204" pitchFamily="34" charset="0"/>
              </a:rPr>
              <a:t>)</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Antécédents d’AVC</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Antécédents d’hémorragie</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Anémie (hématocrite &lt;40%)</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rPr>
              <a:t>Prise d’AAS ou d’AINS</a:t>
            </a: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fr-FR" kern="0"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ISRS/IRSN</a:t>
            </a:r>
            <a:endParaRPr kumimoji="0" lang="fr-FR" sz="1600" b="0" i="0" u="none" strike="noStrike" kern="0" cap="none" spc="0" normalizeH="0" baseline="0" noProof="0" dirty="0">
              <a:ln>
                <a:noFill/>
              </a:ln>
              <a:solidFill>
                <a:srgbClr val="E7E6E6">
                  <a:lumMod val="25000"/>
                </a:srgbClr>
              </a:solidFill>
              <a:effectLst/>
              <a:uLnTx/>
              <a:uFillTx/>
              <a:latin typeface="Arial Narrow" panose="020B0606020202030204" pitchFamily="34" charset="0"/>
              <a:ea typeface="Lato" panose="020F0502020204030203" pitchFamily="34" charset="0"/>
              <a:cs typeface="Lato" panose="020F050202020403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fr-FR" kern="0" dirty="0">
                <a:solidFill>
                  <a:srgbClr val="E7E6E6">
                    <a:lumMod val="25000"/>
                  </a:srgbClr>
                </a:solidFill>
                <a:latin typeface="Arial Narrow" panose="020B0606020202030204" pitchFamily="34" charset="0"/>
                <a:ea typeface="Lato" panose="020F0502020204030203" pitchFamily="34" charset="0"/>
                <a:cs typeface="Lato" panose="020F0502020204030203" pitchFamily="34" charset="0"/>
              </a:rPr>
              <a:t>Antécédents d’IRN instable</a:t>
            </a:r>
            <a:endParaRPr kumimoji="0" lang="fr-FR" sz="1200" b="0"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23" name="Text Box 4">
            <a:extLst>
              <a:ext uri="{FF2B5EF4-FFF2-40B4-BE49-F238E27FC236}">
                <a16:creationId xmlns:a16="http://schemas.microsoft.com/office/drawing/2014/main" id="{76C7FD39-68A7-4A73-8F76-738BDB7F5337}"/>
              </a:ext>
            </a:extLst>
          </p:cNvPr>
          <p:cNvSpPr txBox="1">
            <a:spLocks noChangeArrowheads="1"/>
          </p:cNvSpPr>
          <p:nvPr/>
        </p:nvSpPr>
        <p:spPr bwMode="auto">
          <a:xfrm>
            <a:off x="5682957" y="1476506"/>
            <a:ext cx="3047462" cy="833178"/>
          </a:xfrm>
          <a:prstGeom prst="rect">
            <a:avLst/>
          </a:prstGeom>
          <a:noFill/>
          <a:ln>
            <a:noFill/>
          </a:ln>
          <a:extLs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5pPr>
            <a:lvl6pPr marL="25146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6pPr>
            <a:lvl7pPr marL="29718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7pPr>
            <a:lvl8pPr marL="34290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8pPr>
            <a:lvl9pPr marL="3886200" indent="-228600"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CA" sz="2400" b="1" i="0" u="none" strike="noStrike" kern="0" cap="none" spc="0" normalizeH="0" baseline="0" noProof="0" dirty="0">
                <a:ln>
                  <a:noFill/>
                </a:ln>
                <a:solidFill>
                  <a:srgbClr val="FF5353"/>
                </a:solidFill>
                <a:effectLst/>
                <a:uLnTx/>
                <a:uFillTx/>
                <a:latin typeface="Arial Narrow" panose="020B0606020202030204" pitchFamily="34" charset="0"/>
                <a:ea typeface="+mn-ea"/>
                <a:cs typeface="Lato"/>
              </a:rPr>
              <a:t>PRÉVENTION DES AVC AVEC LES </a:t>
            </a:r>
            <a:r>
              <a:rPr lang="fr-CA" sz="2400" b="1" kern="0" dirty="0">
                <a:solidFill>
                  <a:srgbClr val="FF5353"/>
                </a:solidFill>
                <a:latin typeface="Arial Narrow" panose="020B0606020202030204" pitchFamily="34" charset="0"/>
                <a:cs typeface="Lato"/>
              </a:rPr>
              <a:t>AOD</a:t>
            </a:r>
            <a:endParaRPr kumimoji="0" lang="fr-CA" sz="2400" b="1" i="0" u="none" strike="noStrike" kern="0" cap="none" spc="0" normalizeH="0" baseline="0" noProof="0" dirty="0">
              <a:ln>
                <a:noFill/>
              </a:ln>
              <a:solidFill>
                <a:srgbClr val="FF5353"/>
              </a:solidFill>
              <a:effectLst/>
              <a:uLnTx/>
              <a:uFillTx/>
              <a:latin typeface="Arial Narrow" panose="020B0606020202030204" pitchFamily="34" charset="0"/>
              <a:ea typeface="+mn-ea"/>
              <a:cs typeface="Lato"/>
            </a:endParaRPr>
          </a:p>
        </p:txBody>
      </p:sp>
      <p:sp>
        <p:nvSpPr>
          <p:cNvPr id="24" name="Text Box 2">
            <a:extLst>
              <a:ext uri="{FF2B5EF4-FFF2-40B4-BE49-F238E27FC236}">
                <a16:creationId xmlns:a16="http://schemas.microsoft.com/office/drawing/2014/main" id="{ADDC378E-13B9-4CFB-8A18-554E6E850C17}"/>
              </a:ext>
            </a:extLst>
          </p:cNvPr>
          <p:cNvSpPr txBox="1">
            <a:spLocks noChangeArrowheads="1"/>
          </p:cNvSpPr>
          <p:nvPr/>
        </p:nvSpPr>
        <p:spPr bwMode="auto">
          <a:xfrm>
            <a:off x="269038" y="5291139"/>
            <a:ext cx="8686626" cy="933571"/>
          </a:xfrm>
          <a:prstGeom prst="rect">
            <a:avLst/>
          </a:prstGeom>
          <a:noFill/>
          <a:ln w="9525">
            <a:noFill/>
            <a:round/>
            <a:headEnd/>
            <a:tailEnd/>
          </a:ln>
        </p:spPr>
        <p:txBody>
          <a:bodyPr lIns="90000" tIns="45000" rIns="90000" bIns="45000"/>
          <a:lstStyle/>
          <a:p>
            <a:pPr algn="ctr" defTabSz="914400">
              <a:tabLst>
                <a:tab pos="8085138" algn="l"/>
                <a:tab pos="8534400" algn="l"/>
                <a:tab pos="8983663" algn="l"/>
              </a:tabLst>
              <a:defRPr/>
            </a:pPr>
            <a:r>
              <a:rPr lang="fr-CA" sz="1600" b="1" dirty="0">
                <a:solidFill>
                  <a:srgbClr val="FF5353"/>
                </a:solidFill>
                <a:latin typeface="Arial Narrow" panose="020B0606020202030204" pitchFamily="34" charset="0"/>
                <a:cs typeface="Lato"/>
              </a:rPr>
              <a:t>Les bénéfices des anticoagulants oraux directs (AOD) pour prévenir les AVC l’emportent sur le risque hémorragique </a:t>
            </a:r>
            <a:r>
              <a:rPr lang="fr-CA" sz="1600" b="1" u="sng" dirty="0">
                <a:solidFill>
                  <a:srgbClr val="FF5353"/>
                </a:solidFill>
                <a:latin typeface="Arial Narrow" panose="020B0606020202030204" pitchFamily="34" charset="0"/>
                <a:cs typeface="Lato"/>
              </a:rPr>
              <a:t>dans la plupart des cas </a:t>
            </a:r>
            <a:r>
              <a:rPr lang="fr-CA" sz="1600" b="1" dirty="0">
                <a:solidFill>
                  <a:srgbClr val="FF5353"/>
                </a:solidFill>
                <a:latin typeface="Arial Narrow" panose="020B0606020202030204" pitchFamily="34" charset="0"/>
                <a:cs typeface="Lato"/>
              </a:rPr>
              <a:t>et l’accent devrait être mis sur l’inversion des causes modifiables d’hémorragie.</a:t>
            </a:r>
          </a:p>
          <a:p>
            <a:pPr marL="0" marR="0" lvl="0" indent="0" algn="ctr" defTabSz="914400" rtl="0" eaLnBrk="1" fontAlgn="auto" latinLnBrk="0" hangingPunct="1">
              <a:lnSpc>
                <a:spcPct val="100000"/>
              </a:lnSpc>
              <a:spcBef>
                <a:spcPts val="0"/>
              </a:spcBef>
              <a:spcAft>
                <a:spcPts val="0"/>
              </a:spcAft>
              <a:buClrTx/>
              <a:buSzTx/>
              <a:buFontTx/>
              <a:buNone/>
              <a:tabLst>
                <a:tab pos="8085138" algn="l"/>
                <a:tab pos="8534400" algn="l"/>
                <a:tab pos="8983663" algn="l"/>
              </a:tabLst>
              <a:defRPr/>
            </a:pPr>
            <a:endParaRPr kumimoji="0" lang="en-US" sz="1600" b="1" i="0" u="none" strike="noStrike" kern="1200" cap="none" spc="0" normalizeH="0" baseline="0" noProof="0" dirty="0">
              <a:ln>
                <a:noFill/>
              </a:ln>
              <a:solidFill>
                <a:srgbClr val="FF5353"/>
              </a:solidFill>
              <a:effectLst/>
              <a:uLnTx/>
              <a:uFillTx/>
              <a:latin typeface="Arial Narrow" panose="020B0606020202030204" pitchFamily="34" charset="0"/>
              <a:cs typeface="Lato"/>
            </a:endParaRPr>
          </a:p>
        </p:txBody>
      </p:sp>
      <p:cxnSp>
        <p:nvCxnSpPr>
          <p:cNvPr id="25" name="Straight Connector 24">
            <a:extLst>
              <a:ext uri="{FF2B5EF4-FFF2-40B4-BE49-F238E27FC236}">
                <a16:creationId xmlns:a16="http://schemas.microsoft.com/office/drawing/2014/main" id="{8EE54254-A53D-4230-9E23-F7A6E2CA016F}"/>
              </a:ext>
            </a:extLst>
          </p:cNvPr>
          <p:cNvCxnSpPr/>
          <p:nvPr/>
        </p:nvCxnSpPr>
        <p:spPr>
          <a:xfrm flipV="1">
            <a:off x="-11197" y="128489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D1D9086A-A9C4-4A3E-B147-759FCB1F6E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4697" y="187374"/>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07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C4A7774-2DA0-49EF-B77A-1F2B374EB8FB}"/>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descr="CHRC-logo_blue.png">
            <a:extLst>
              <a:ext uri="{FF2B5EF4-FFF2-40B4-BE49-F238E27FC236}">
                <a16:creationId xmlns:a16="http://schemas.microsoft.com/office/drawing/2014/main" id="{99BDF878-813C-4124-81D3-DB6376087485}"/>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4" name="Rectangle 3">
            <a:extLst>
              <a:ext uri="{FF2B5EF4-FFF2-40B4-BE49-F238E27FC236}">
                <a16:creationId xmlns:a16="http://schemas.microsoft.com/office/drawing/2014/main" id="{656E4871-68C7-41C3-AACE-68A6390C5B8C}"/>
              </a:ext>
            </a:extLst>
          </p:cNvPr>
          <p:cNvSpPr/>
          <p:nvPr/>
        </p:nvSpPr>
        <p:spPr>
          <a:xfrm>
            <a:off x="127538" y="37402"/>
            <a:ext cx="6209479" cy="1200329"/>
          </a:xfrm>
          <a:prstGeom prst="rect">
            <a:avLst/>
          </a:prstGeom>
          <a:noFill/>
        </p:spPr>
        <p:txBody>
          <a:bodyPr wrap="square">
            <a:spAutoFit/>
          </a:bodyPr>
          <a:lstStyle/>
          <a:p>
            <a:pPr>
              <a:defRPr/>
            </a:pPr>
            <a:r>
              <a:rPr lang="fr-CA" sz="2400" b="1" dirty="0">
                <a:solidFill>
                  <a:srgbClr val="1B1A5A"/>
                </a:solidFill>
                <a:latin typeface="Arial Narrow" panose="020B0606020202030204" pitchFamily="34" charset="0"/>
                <a:cs typeface="Aharoni" panose="02010803020104030203" pitchFamily="2" charset="-79"/>
              </a:rPr>
              <a:t>Comparaisons indirectes des AOD </a:t>
            </a:r>
          </a:p>
          <a:p>
            <a:pPr>
              <a:defRPr/>
            </a:pPr>
            <a:r>
              <a:rPr lang="fr-CA" sz="2400" b="1" dirty="0">
                <a:solidFill>
                  <a:srgbClr val="1B1A5A"/>
                </a:solidFill>
                <a:latin typeface="Arial Narrow" panose="020B0606020202030204" pitchFamily="34" charset="0"/>
                <a:cs typeface="Aharoni" panose="02010803020104030203" pitchFamily="2" charset="-79"/>
              </a:rPr>
              <a:t>Risque d’hémorragie majeure/année (%) associé aux AOD avec et sans AAS</a:t>
            </a:r>
            <a:endParaRPr lang="en-CA" sz="2400" b="1" dirty="0">
              <a:solidFill>
                <a:srgbClr val="1B1A5A"/>
              </a:solidFill>
              <a:latin typeface="Arial Narrow" panose="020B0606020202030204" pitchFamily="34" charset="0"/>
              <a:cs typeface="Aharoni" panose="02010803020104030203" pitchFamily="2" charset="-79"/>
            </a:endParaRPr>
          </a:p>
        </p:txBody>
      </p:sp>
      <p:cxnSp>
        <p:nvCxnSpPr>
          <p:cNvPr id="25" name="Straight Connector 24">
            <a:extLst>
              <a:ext uri="{FF2B5EF4-FFF2-40B4-BE49-F238E27FC236}">
                <a16:creationId xmlns:a16="http://schemas.microsoft.com/office/drawing/2014/main" id="{8EE54254-A53D-4230-9E23-F7A6E2CA016F}"/>
              </a:ext>
            </a:extLst>
          </p:cNvPr>
          <p:cNvCxnSpPr/>
          <p:nvPr/>
        </p:nvCxnSpPr>
        <p:spPr>
          <a:xfrm flipV="1">
            <a:off x="-11197" y="128489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4" name="Text Box 3">
            <a:extLst>
              <a:ext uri="{FF2B5EF4-FFF2-40B4-BE49-F238E27FC236}">
                <a16:creationId xmlns:a16="http://schemas.microsoft.com/office/drawing/2014/main" id="{3DCC320C-1E9F-4C78-A1D6-58A8EBEFF8A2}"/>
              </a:ext>
            </a:extLst>
          </p:cNvPr>
          <p:cNvSpPr txBox="1">
            <a:spLocks noChangeArrowheads="1"/>
          </p:cNvSpPr>
          <p:nvPr/>
        </p:nvSpPr>
        <p:spPr bwMode="auto">
          <a:xfrm>
            <a:off x="146654" y="6214743"/>
            <a:ext cx="4341263" cy="1200329"/>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SJ, et al. N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2009; 361:1139−1151.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MR, et al. N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Engl</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 Med. 2011; 365:883−891.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C, et al. N Eng J Med. 2011; 365:981−992.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Giuliano RP, et al. </a:t>
            </a:r>
            <a:r>
              <a:rPr kumimoji="0" lang="en-US"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 </a:t>
            </a:r>
            <a:r>
              <a:rPr kumimoji="0" lang="en-US" sz="900" b="0" i="1"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Engl</a:t>
            </a:r>
            <a:r>
              <a:rPr kumimoji="0" lang="en-US" sz="900" b="0" i="1"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J Med</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2013;369:2093-2104.</a:t>
            </a:r>
            <a:r>
              <a:rPr kumimoji="0" lang="en-US" sz="9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[6</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5" name="TextBox 14">
            <a:extLst>
              <a:ext uri="{FF2B5EF4-FFF2-40B4-BE49-F238E27FC236}">
                <a16:creationId xmlns:a16="http://schemas.microsoft.com/office/drawing/2014/main" id="{CC0C6E66-C5C7-450A-8751-2A93B97DADCE}"/>
              </a:ext>
            </a:extLst>
          </p:cNvPr>
          <p:cNvSpPr txBox="1"/>
          <p:nvPr/>
        </p:nvSpPr>
        <p:spPr>
          <a:xfrm>
            <a:off x="146654" y="1364581"/>
            <a:ext cx="8949888" cy="430887"/>
          </a:xfrm>
          <a:prstGeom prst="rect">
            <a:avLst/>
          </a:prstGeom>
          <a:noFill/>
        </p:spPr>
        <p:txBody>
          <a:bodyPr wrap="square" rtlCol="0">
            <a:spAutoFit/>
          </a:bodyPr>
          <a:lstStyle/>
          <a:p>
            <a:pPr algn="ctr"/>
            <a:r>
              <a:rPr lang="fr-CH" sz="2000" b="1" dirty="0">
                <a:solidFill>
                  <a:srgbClr val="183059"/>
                </a:solidFill>
                <a:latin typeface="Arial Narrow" panose="020B0606020202030204" pitchFamily="34" charset="0"/>
              </a:rPr>
              <a:t>L’addition d’un AAS a augmenté le risque d’hémorragie majeure d’un facteur de </a:t>
            </a:r>
            <a:r>
              <a:rPr lang="fr-CH" sz="2200" b="1" dirty="0">
                <a:solidFill>
                  <a:srgbClr val="5BCCDF"/>
                </a:solidFill>
                <a:latin typeface="Arial Narrow" panose="020B0606020202030204" pitchFamily="34" charset="0"/>
              </a:rPr>
              <a:t>1,5-2,0 </a:t>
            </a:r>
            <a:endParaRPr lang="fr-CH" sz="2200" b="1" dirty="0">
              <a:solidFill>
                <a:srgbClr val="183059"/>
              </a:solidFill>
              <a:latin typeface="Arial Narrow" panose="020B0606020202030204" pitchFamily="34" charset="0"/>
            </a:endParaRPr>
          </a:p>
        </p:txBody>
      </p:sp>
      <p:sp>
        <p:nvSpPr>
          <p:cNvPr id="17" name="TextBox 16">
            <a:extLst>
              <a:ext uri="{FF2B5EF4-FFF2-40B4-BE49-F238E27FC236}">
                <a16:creationId xmlns:a16="http://schemas.microsoft.com/office/drawing/2014/main" id="{7EC8E893-2CB8-4B4D-858B-D26B82DBF6BF}"/>
              </a:ext>
            </a:extLst>
          </p:cNvPr>
          <p:cNvSpPr txBox="1"/>
          <p:nvPr/>
        </p:nvSpPr>
        <p:spPr>
          <a:xfrm>
            <a:off x="6502552" y="6380947"/>
            <a:ext cx="1853969" cy="307777"/>
          </a:xfrm>
          <a:prstGeom prst="rect">
            <a:avLst/>
          </a:prstGeom>
          <a:noFill/>
        </p:spPr>
        <p:txBody>
          <a:bodyPr wrap="none" rtlCol="0">
            <a:spAutoFit/>
          </a:bodyPr>
          <a:lstStyle/>
          <a:p>
            <a:pPr defTabSz="914400"/>
            <a:r>
              <a:rPr lang="en-CA" altLang="en-US" sz="1400" b="1" dirty="0" err="1">
                <a:solidFill>
                  <a:schemeClr val="bg1"/>
                </a:solidFill>
                <a:latin typeface="Arial Narrow" panose="020B0606020202030204" pitchFamily="34" charset="0"/>
                <a:cs typeface="Lato"/>
              </a:rPr>
              <a:t>Valeur</a:t>
            </a:r>
            <a:r>
              <a:rPr lang="en-CA" altLang="en-US" sz="1400" b="1" dirty="0">
                <a:solidFill>
                  <a:schemeClr val="bg1"/>
                </a:solidFill>
                <a:latin typeface="Arial Narrow" panose="020B0606020202030204" pitchFamily="34" charset="0"/>
                <a:cs typeface="Lato"/>
              </a:rPr>
              <a:t> P non disponible</a:t>
            </a:r>
          </a:p>
        </p:txBody>
      </p:sp>
      <p:pic>
        <p:nvPicPr>
          <p:cNvPr id="5" name="Picture 4">
            <a:extLst>
              <a:ext uri="{FF2B5EF4-FFF2-40B4-BE49-F238E27FC236}">
                <a16:creationId xmlns:a16="http://schemas.microsoft.com/office/drawing/2014/main" id="{ADC2136B-B9EC-4349-9F51-2BFF02F23158}"/>
              </a:ext>
            </a:extLst>
          </p:cNvPr>
          <p:cNvPicPr>
            <a:picLocks noChangeAspect="1"/>
          </p:cNvPicPr>
          <p:nvPr/>
        </p:nvPicPr>
        <p:blipFill>
          <a:blip r:embed="rId5"/>
          <a:stretch>
            <a:fillRect/>
          </a:stretch>
        </p:blipFill>
        <p:spPr>
          <a:xfrm>
            <a:off x="488520" y="1718098"/>
            <a:ext cx="7998793" cy="4401510"/>
          </a:xfrm>
          <a:prstGeom prst="rect">
            <a:avLst/>
          </a:prstGeom>
        </p:spPr>
      </p:pic>
      <p:pic>
        <p:nvPicPr>
          <p:cNvPr id="10" name="Picture 9">
            <a:extLst>
              <a:ext uri="{FF2B5EF4-FFF2-40B4-BE49-F238E27FC236}">
                <a16:creationId xmlns:a16="http://schemas.microsoft.com/office/drawing/2014/main" id="{D40F16FE-138A-4BCC-88A7-B7D1C2C8FB7C}"/>
              </a:ext>
            </a:extLst>
          </p:cNvPr>
          <p:cNvPicPr>
            <a:picLocks noChangeAspect="1"/>
          </p:cNvPicPr>
          <p:nvPr/>
        </p:nvPicPr>
        <p:blipFill>
          <a:blip r:embed="rId6"/>
          <a:stretch>
            <a:fillRect/>
          </a:stretch>
        </p:blipFill>
        <p:spPr>
          <a:xfrm>
            <a:off x="528276" y="1648882"/>
            <a:ext cx="7804516" cy="4548644"/>
          </a:xfrm>
          <a:prstGeom prst="rect">
            <a:avLst/>
          </a:prstGeom>
        </p:spPr>
      </p:pic>
      <p:pic>
        <p:nvPicPr>
          <p:cNvPr id="18" name="4E92DA43-5712-40E9-AFDC-2C1062C78C6F" descr="7646DFF2-B812-4635-AA57-5171E34E5A45@chrc">
            <a:extLst>
              <a:ext uri="{FF2B5EF4-FFF2-40B4-BE49-F238E27FC236}">
                <a16:creationId xmlns:a16="http://schemas.microsoft.com/office/drawing/2014/main" id="{F8BE2F16-80B6-4C7E-909F-A6E20F0E36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836" y="156349"/>
            <a:ext cx="1732933" cy="98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184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446550"/>
          </a:xfrm>
          <a:prstGeom prst="rect">
            <a:avLst/>
          </a:prstGeom>
          <a:noFill/>
        </p:spPr>
        <p:txBody>
          <a:bodyPr wrap="square">
            <a:spAutoFit/>
          </a:bodyPr>
          <a:lstStyle/>
          <a:p>
            <a:pPr>
              <a:defRPr/>
            </a:pPr>
            <a:r>
              <a:rPr lang="fr-CH" sz="4400" b="1" dirty="0">
                <a:solidFill>
                  <a:srgbClr val="1B1A5A"/>
                </a:solidFill>
                <a:latin typeface="Arial Narrow" pitchFamily="34" charset="0"/>
              </a:rPr>
              <a:t>Divulgation de renseignements </a:t>
            </a:r>
            <a:br>
              <a:rPr lang="fr-CH" sz="4400" b="1" dirty="0">
                <a:solidFill>
                  <a:srgbClr val="1B1A5A"/>
                </a:solidFill>
                <a:latin typeface="Arial Narrow" pitchFamily="34" charset="0"/>
              </a:rPr>
            </a:br>
            <a:endParaRPr lang="en-US" sz="4400" b="1" dirty="0">
              <a:solidFill>
                <a:srgbClr val="1B1A5A"/>
              </a:solidFill>
              <a:latin typeface="Arial Narrow" pitchFamily="34" charset="0"/>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EECCD36-CE6F-478D-9D49-D95CBDEFE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13419"/>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52D142DD-2378-47D0-9654-1436CB6EBC05}"/>
              </a:ext>
            </a:extLst>
          </p:cNvPr>
          <p:cNvSpPr txBox="1">
            <a:spLocks/>
          </p:cNvSpPr>
          <p:nvPr/>
        </p:nvSpPr>
        <p:spPr>
          <a:xfrm>
            <a:off x="266700" y="1337751"/>
            <a:ext cx="839927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Clr>
                <a:srgbClr val="242C49"/>
              </a:buClr>
              <a:buFont typeface="Arial" panose="020B0604020202020204" pitchFamily="34" charset="0"/>
              <a:buNone/>
              <a:defRPr/>
            </a:pPr>
            <a:r>
              <a:rPr lang="fr-FR" altLang="en-US" sz="3600" b="1" kern="0" dirty="0">
                <a:solidFill>
                  <a:schemeClr val="tx1">
                    <a:lumMod val="85000"/>
                    <a:lumOff val="15000"/>
                  </a:schemeClr>
                </a:solidFill>
                <a:latin typeface="Arial Narrow" panose="020B0606020202030204" pitchFamily="34" charset="0"/>
                <a:sym typeface="Arial Narrow Bold" charset="0"/>
              </a:rPr>
              <a:t>Conférencier - </a:t>
            </a:r>
            <a:r>
              <a:rPr lang="fr-FR" altLang="en-US" sz="3600" b="1" dirty="0">
                <a:solidFill>
                  <a:srgbClr val="183059"/>
                </a:solidFill>
                <a:latin typeface="Arial Narrow" panose="020B0606020202030204" pitchFamily="34" charset="0"/>
                <a:sym typeface="Arial Narrow Bold" charset="0"/>
              </a:rPr>
              <a:t>[nom du conférencier] </a:t>
            </a:r>
            <a:endParaRPr lang="fr-FR" altLang="en-US" sz="3600" b="1" kern="0" dirty="0">
              <a:solidFill>
                <a:srgbClr val="183059"/>
              </a:solidFill>
              <a:latin typeface="Arial Narrow" panose="020B0606020202030204" pitchFamily="34" charset="0"/>
              <a:sym typeface="Arial Narrow Bold" charset="0"/>
            </a:endParaRPr>
          </a:p>
          <a:p>
            <a:pPr marL="0" indent="0">
              <a:buNone/>
            </a:pPr>
            <a:endParaRPr lang="fr-FR" altLang="en-US" sz="3200" b="1" u="sng" dirty="0">
              <a:solidFill>
                <a:srgbClr val="1B1A5A"/>
              </a:solidFill>
              <a:latin typeface="Agency FB" pitchFamily="34" charset="0"/>
              <a:ea typeface="ＭＳ Ｐゴシック" pitchFamily="34" charset="-128"/>
              <a:sym typeface="Arial Narrow Bold" charset="0"/>
            </a:endParaRPr>
          </a:p>
          <a:p>
            <a:pPr marL="0" indent="0">
              <a:buNone/>
            </a:pPr>
            <a:r>
              <a:rPr lang="fr-FR" altLang="en-US" sz="3200" b="1" dirty="0">
                <a:solidFill>
                  <a:srgbClr val="183059"/>
                </a:solidFill>
                <a:latin typeface="Arial Narrow" pitchFamily="34" charset="0"/>
                <a:ea typeface="ＭＳ Ｐゴシック" pitchFamily="34" charset="-128"/>
                <a:sym typeface="Arial Narrow Bold" charset="0"/>
              </a:rPr>
              <a:t>Relations avec des intérêts commerciaux :</a:t>
            </a:r>
            <a:endParaRPr lang="fr-FR" altLang="en-US" sz="2400" b="1" u="sng" dirty="0">
              <a:solidFill>
                <a:srgbClr val="000000">
                  <a:lumMod val="65000"/>
                  <a:lumOff val="35000"/>
                </a:srgbClr>
              </a:solidFill>
              <a:latin typeface="Arial Narrow" pitchFamily="34" charset="0"/>
              <a:ea typeface="ＭＳ Ｐゴシック" pitchFamily="34" charset="-128"/>
            </a:endParaRPr>
          </a:p>
          <a:p>
            <a:pPr marL="0" indent="0">
              <a:buFont typeface="Arial" panose="020B0604020202020204" pitchFamily="34" charset="0"/>
              <a:buNone/>
              <a:defRPr/>
            </a:pPr>
            <a:endParaRPr lang="fr-FR" altLang="en-US" sz="2800" b="1" u="sng" dirty="0">
              <a:solidFill>
                <a:srgbClr val="000000">
                  <a:lumMod val="65000"/>
                  <a:lumOff val="35000"/>
                </a:srgbClr>
              </a:solidFill>
              <a:latin typeface="Arial Narrow" panose="020B0606020202030204" pitchFamily="34" charset="0"/>
              <a:ea typeface="ＭＳ Ｐゴシック" pitchFamily="34" charset="-128"/>
            </a:endParaRP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Subventions/Soutien à la recherche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Bureau des conférenciers/Honoraires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Frais de consultation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Brevets : </a:t>
            </a:r>
          </a:p>
          <a:p>
            <a:pPr lvl="1">
              <a:buClr>
                <a:srgbClr val="00B0F0"/>
              </a:buClr>
              <a:buSzPct val="80000"/>
              <a:buFont typeface="Wingdings" panose="05000000000000000000" pitchFamily="2" charset="2"/>
              <a:buChar char="§"/>
              <a:defRPr/>
            </a:pPr>
            <a:r>
              <a:rPr lang="fr-FR" altLang="en-US" sz="2800" kern="0" dirty="0">
                <a:solidFill>
                  <a:sysClr val="windowText" lastClr="000000"/>
                </a:solidFill>
                <a:latin typeface="Arial Narrow" panose="020B0606020202030204" pitchFamily="34" charset="0"/>
                <a:ea typeface="MS PGothic" pitchFamily="34" charset="-128"/>
                <a:sym typeface="Arial Narrow Bold" charset="0"/>
              </a:rPr>
              <a:t>Autres :</a:t>
            </a:r>
            <a:endParaRPr lang="fr-FR" sz="1800" dirty="0">
              <a:solidFill>
                <a:srgbClr val="AF2328"/>
              </a:solidFill>
              <a:latin typeface="Arial Narrow" panose="020B0606020202030204" pitchFamily="34" charset="0"/>
            </a:endParaRPr>
          </a:p>
        </p:txBody>
      </p:sp>
    </p:spTree>
    <p:extLst>
      <p:ext uri="{BB962C8B-B14F-4D97-AF65-F5344CB8AC3E}">
        <p14:creationId xmlns:p14="http://schemas.microsoft.com/office/powerpoint/2010/main" val="31651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179907" y="1190179"/>
            <a:ext cx="7964093" cy="2616101"/>
          </a:xfrm>
          <a:prstGeom prst="rect">
            <a:avLst/>
          </a:prstGeom>
        </p:spPr>
        <p:txBody>
          <a:bodyPr wrap="square">
            <a:spAutoFit/>
          </a:bodyPr>
          <a:lstStyle/>
          <a:p>
            <a:pPr algn="ctr">
              <a:defRPr/>
            </a:pPr>
            <a:r>
              <a:rPr lang="fr-CA" sz="4000" b="1" dirty="0">
                <a:solidFill>
                  <a:prstClr val="white"/>
                </a:solidFill>
                <a:latin typeface="Arial Narrow" pitchFamily="34" charset="0"/>
                <a:cs typeface="Candara"/>
              </a:rPr>
              <a:t>Qu’offrons-nous à Sue pour traiter ses poussées d’arthrose? </a:t>
            </a:r>
          </a:p>
          <a:p>
            <a:pPr lvl="0" algn="ctr">
              <a:defRPr/>
            </a:pPr>
            <a:r>
              <a:rPr lang="en-CA" sz="4400" b="1" dirty="0">
                <a:solidFill>
                  <a:prstClr val="white"/>
                </a:solidFill>
                <a:latin typeface="Arial Narrow" pitchFamily="34" charset="0"/>
                <a:cs typeface="Candara"/>
              </a:rPr>
              <a:t> </a:t>
            </a:r>
          </a:p>
          <a:p>
            <a:pPr lvl="0" algn="ctr">
              <a:defRPr/>
            </a:pPr>
            <a:endParaRPr lang="en-CA" sz="4000" b="1" dirty="0">
              <a:solidFill>
                <a:prstClr val="white">
                  <a:lumMod val="95000"/>
                </a:prstClr>
              </a:solidFill>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61261" y="2627357"/>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CA" sz="2800" b="1" i="1" u="none" strike="noStrike" kern="1200" cap="none" spc="0" normalizeH="0" baseline="0" noProof="0" dirty="0" err="1">
                <a:ln>
                  <a:noFill/>
                </a:ln>
                <a:solidFill>
                  <a:srgbClr val="23334E"/>
                </a:solidFill>
                <a:effectLst/>
                <a:uLnTx/>
                <a:uFillTx/>
                <a:latin typeface="Arial Narrow" panose="020B0606020202030204" pitchFamily="34" charset="0"/>
                <a:ea typeface="+mn-ea"/>
                <a:cs typeface="Aharoni" panose="02010803020104030203" pitchFamily="2" charset="-79"/>
              </a:rPr>
              <a:t>Sélectionnez</a:t>
            </a: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 </a:t>
            </a:r>
            <a:r>
              <a:rPr kumimoji="0" lang="en-CA" sz="2800" b="1" i="1" u="none" strike="noStrike" kern="1200" cap="none" spc="0" normalizeH="0" baseline="0" noProof="0" dirty="0" err="1">
                <a:ln>
                  <a:noFill/>
                </a:ln>
                <a:solidFill>
                  <a:srgbClr val="23334E"/>
                </a:solidFill>
                <a:effectLst/>
                <a:uLnTx/>
                <a:uFillTx/>
                <a:latin typeface="Arial Narrow" panose="020B0606020202030204" pitchFamily="34" charset="0"/>
                <a:ea typeface="+mn-ea"/>
                <a:cs typeface="Aharoni" panose="02010803020104030203" pitchFamily="2" charset="-79"/>
              </a:rPr>
              <a:t>l’une</a:t>
            </a:r>
            <a:r>
              <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rPr>
              <a:t> des </a:t>
            </a:r>
            <a:r>
              <a:rPr lang="en-CA" sz="2800" b="1" i="1" dirty="0">
                <a:solidFill>
                  <a:srgbClr val="23334E"/>
                </a:solidFill>
                <a:latin typeface="Arial Narrow" panose="020B0606020202030204" pitchFamily="34" charset="0"/>
                <a:cs typeface="Aharoni" panose="02010803020104030203" pitchFamily="2" charset="-79"/>
              </a:rPr>
              <a:t>options </a:t>
            </a:r>
            <a:r>
              <a:rPr lang="en-CA" sz="2800" b="1" i="1" dirty="0" err="1">
                <a:solidFill>
                  <a:srgbClr val="23334E"/>
                </a:solidFill>
                <a:latin typeface="Arial Narrow" panose="020B0606020202030204" pitchFamily="34" charset="0"/>
                <a:cs typeface="Aharoni" panose="02010803020104030203" pitchFamily="2" charset="-79"/>
              </a:rPr>
              <a:t>suivantes</a:t>
            </a:r>
            <a:r>
              <a:rPr lang="en-CA" sz="2800" b="1" i="1" dirty="0">
                <a:solidFill>
                  <a:srgbClr val="23334E"/>
                </a:solidFill>
                <a:latin typeface="Arial Narrow" panose="020B0606020202030204" pitchFamily="34" charset="0"/>
                <a:cs typeface="Aharoni" panose="02010803020104030203" pitchFamily="2" charset="-79"/>
              </a:rPr>
              <a:t> :</a:t>
            </a:r>
            <a:endParaRPr kumimoji="0" lang="en-CA" sz="2800" b="1" i="1"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5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fr-CA" sz="2400" b="1" dirty="0" err="1">
                <a:solidFill>
                  <a:prstClr val="black"/>
                </a:solidFill>
                <a:latin typeface="Arial Narrow" pitchFamily="34" charset="0"/>
                <a:ea typeface="Lato" panose="020F0502020204030203" pitchFamily="34" charset="0"/>
                <a:cs typeface="Lato" panose="020F0502020204030203" pitchFamily="34" charset="0"/>
              </a:rPr>
              <a:t>Célécoxib</a:t>
            </a:r>
            <a:r>
              <a:rPr lang="fr-CA" sz="2400" b="1" dirty="0">
                <a:solidFill>
                  <a:prstClr val="black"/>
                </a:solidFill>
                <a:latin typeface="Arial Narrow" pitchFamily="34" charset="0"/>
                <a:ea typeface="Lato" panose="020F0502020204030203" pitchFamily="34" charset="0"/>
                <a:cs typeface="Lato" panose="020F0502020204030203" pitchFamily="34" charset="0"/>
              </a:rPr>
              <a:t> tel que demandé avec un IPP</a:t>
            </a:r>
          </a:p>
          <a:p>
            <a:pPr marL="914400" lvl="1" indent="-457200" algn="l" defTabSz="914377">
              <a:lnSpc>
                <a:spcPct val="100000"/>
              </a:lnSpc>
              <a:spcBef>
                <a:spcPts val="600"/>
              </a:spcBef>
              <a:buFont typeface="+mj-lt"/>
              <a:buAutoNum type="arabicPeriod"/>
            </a:pPr>
            <a:r>
              <a:rPr lang="fr-CA" sz="2400" b="1" dirty="0" err="1">
                <a:solidFill>
                  <a:prstClr val="black"/>
                </a:solidFill>
                <a:latin typeface="Arial Narrow" pitchFamily="34" charset="0"/>
                <a:ea typeface="Lato" panose="020F0502020204030203" pitchFamily="34" charset="0"/>
                <a:cs typeface="Lato" panose="020F0502020204030203" pitchFamily="34" charset="0"/>
              </a:rPr>
              <a:t>Naproxène</a:t>
            </a:r>
            <a:r>
              <a:rPr lang="fr-CA" sz="2400" b="1" dirty="0">
                <a:solidFill>
                  <a:prstClr val="black"/>
                </a:solidFill>
                <a:latin typeface="Arial Narrow" pitchFamily="34" charset="0"/>
                <a:ea typeface="Lato" panose="020F0502020204030203" pitchFamily="34" charset="0"/>
                <a:cs typeface="Lato" panose="020F0502020204030203" pitchFamily="34" charset="0"/>
              </a:rPr>
              <a:t> en vente libre</a:t>
            </a:r>
          </a:p>
          <a:p>
            <a:pPr marL="914400" lvl="1" indent="-457200" algn="l" defTabSz="914377">
              <a:lnSpc>
                <a:spcPct val="100000"/>
              </a:lnSpc>
              <a:spcBef>
                <a:spcPts val="600"/>
              </a:spcBef>
              <a:buFont typeface="+mj-lt"/>
              <a:buAutoNum type="arabicPeriod"/>
            </a:pPr>
            <a:r>
              <a:rPr lang="fr-CA" sz="2400" b="1" dirty="0" err="1">
                <a:solidFill>
                  <a:prstClr val="black"/>
                </a:solidFill>
                <a:latin typeface="Arial Narrow" pitchFamily="34" charset="0"/>
                <a:ea typeface="Lato" panose="020F0502020204030203" pitchFamily="34" charset="0"/>
                <a:cs typeface="Lato" panose="020F0502020204030203" pitchFamily="34" charset="0"/>
              </a:rPr>
              <a:t>Acétaminophène</a:t>
            </a:r>
            <a:r>
              <a:rPr lang="fr-CA" sz="2400" b="1" dirty="0">
                <a:solidFill>
                  <a:prstClr val="black"/>
                </a:solidFill>
                <a:latin typeface="Arial Narrow" pitchFamily="34" charset="0"/>
                <a:ea typeface="Lato" panose="020F0502020204030203" pitchFamily="34" charset="0"/>
                <a:cs typeface="Lato" panose="020F0502020204030203" pitchFamily="34" charset="0"/>
              </a:rPr>
              <a:t> avec codéine</a:t>
            </a:r>
          </a:p>
          <a:p>
            <a:pPr marL="914400" lvl="1" indent="-457200" algn="l" defTabSz="914377">
              <a:lnSpc>
                <a:spcPct val="100000"/>
              </a:lnSpc>
              <a:spcBef>
                <a:spcPts val="600"/>
              </a:spcBef>
              <a:buFont typeface="+mj-lt"/>
              <a:buAutoNum type="arabicPeriod"/>
            </a:pPr>
            <a:r>
              <a:rPr lang="fr-CA" sz="2400" b="1" dirty="0" err="1">
                <a:solidFill>
                  <a:prstClr val="black"/>
                </a:solidFill>
                <a:latin typeface="Arial Narrow" pitchFamily="34" charset="0"/>
                <a:ea typeface="Lato" panose="020F0502020204030203" pitchFamily="34" charset="0"/>
                <a:cs typeface="Lato" panose="020F0502020204030203" pitchFamily="34" charset="0"/>
              </a:rPr>
              <a:t>Acétaminophène</a:t>
            </a:r>
            <a:r>
              <a:rPr lang="fr-CA" sz="2400" b="1" dirty="0">
                <a:solidFill>
                  <a:prstClr val="black"/>
                </a:solidFill>
                <a:latin typeface="Arial Narrow" pitchFamily="34" charset="0"/>
                <a:ea typeface="Lato" panose="020F0502020204030203" pitchFamily="34" charset="0"/>
                <a:cs typeface="Lato" panose="020F0502020204030203" pitchFamily="34" charset="0"/>
              </a:rPr>
              <a:t> avec codéine</a:t>
            </a:r>
          </a:p>
          <a:p>
            <a:pPr marL="914400" lvl="1" indent="-457200" algn="l" defTabSz="914377">
              <a:lnSpc>
                <a:spcPct val="100000"/>
              </a:lnSpc>
              <a:spcBef>
                <a:spcPts val="600"/>
              </a:spcBef>
              <a:buFont typeface="+mj-lt"/>
              <a:buAutoNum type="arabicPeriod"/>
            </a:pPr>
            <a:r>
              <a:rPr lang="fr-CA" sz="2400" b="1" dirty="0" err="1">
                <a:solidFill>
                  <a:prstClr val="black"/>
                </a:solidFill>
                <a:latin typeface="Arial Narrow" pitchFamily="34" charset="0"/>
                <a:ea typeface="Lato" panose="020F0502020204030203" pitchFamily="34" charset="0"/>
                <a:cs typeface="Lato" panose="020F0502020204030203" pitchFamily="34" charset="0"/>
              </a:rPr>
              <a:t>Acétaminophène</a:t>
            </a:r>
            <a:endParaRPr lang="fr-CA" sz="2400" b="1" dirty="0">
              <a:solidFill>
                <a:prstClr val="black"/>
              </a:solidFill>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pPr>
            <a:r>
              <a:rPr lang="fr-CA" sz="2400" b="1" dirty="0">
                <a:solidFill>
                  <a:prstClr val="black"/>
                </a:solidFill>
                <a:latin typeface="Arial Narrow" pitchFamily="34" charset="0"/>
                <a:ea typeface="Lato" panose="020F0502020204030203" pitchFamily="34" charset="0"/>
                <a:cs typeface="Lato" panose="020F0502020204030203" pitchFamily="34" charset="0"/>
              </a:rPr>
              <a:t>Huile CBD  </a:t>
            </a:r>
          </a:p>
          <a:p>
            <a:pPr marL="457200" marR="0" lvl="1"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CA" sz="32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75B80FA-1FE2-4718-A9F3-C63766AA2261}"/>
              </a:ext>
            </a:extLst>
          </p:cNvPr>
          <p:cNvSpPr txBox="1"/>
          <p:nvPr/>
        </p:nvSpPr>
        <p:spPr>
          <a:xfrm>
            <a:off x="171950" y="6442058"/>
            <a:ext cx="5156088" cy="430887"/>
          </a:xfrm>
          <a:prstGeom prst="rect">
            <a:avLst/>
          </a:prstGeom>
          <a:noFill/>
        </p:spPr>
        <p:txBody>
          <a:bodyPr wrap="square" rtlCol="0">
            <a:spAutoFit/>
          </a:bodyPr>
          <a:lstStyle/>
          <a:p>
            <a:r>
              <a:rPr lang="en-US" sz="1100" dirty="0">
                <a:latin typeface="Arial Narrow" panose="020B0606020202030204" pitchFamily="34" charset="0"/>
              </a:rPr>
              <a:t>PPI = Proton Pump Inhibitor </a:t>
            </a:r>
          </a:p>
          <a:p>
            <a:r>
              <a:rPr lang="en-US" sz="1100" dirty="0">
                <a:latin typeface="Arial Narrow" panose="020B0606020202030204" pitchFamily="34" charset="0"/>
              </a:rPr>
              <a:t>OTC = Over the Counter</a:t>
            </a:r>
          </a:p>
        </p:txBody>
      </p:sp>
      <p:pic>
        <p:nvPicPr>
          <p:cNvPr id="14" name="4E92DA43-5712-40E9-AFDC-2C1062C78C6F" descr="7646DFF2-B812-4635-AA57-5171E34E5A45@chrc">
            <a:extLst>
              <a:ext uri="{FF2B5EF4-FFF2-40B4-BE49-F238E27FC236}">
                <a16:creationId xmlns:a16="http://schemas.microsoft.com/office/drawing/2014/main" id="{7B4A1D2B-4CAC-4D24-ABE2-1E83914B8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4697" y="134209"/>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019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C4A7774-2DA0-49EF-B77A-1F2B374EB8FB}"/>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descr="CHRC-logo_blue.png">
            <a:extLst>
              <a:ext uri="{FF2B5EF4-FFF2-40B4-BE49-F238E27FC236}">
                <a16:creationId xmlns:a16="http://schemas.microsoft.com/office/drawing/2014/main" id="{99BDF878-813C-4124-81D3-DB6376087485}"/>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4" name="Rectangle 3">
            <a:extLst>
              <a:ext uri="{FF2B5EF4-FFF2-40B4-BE49-F238E27FC236}">
                <a16:creationId xmlns:a16="http://schemas.microsoft.com/office/drawing/2014/main" id="{656E4871-68C7-41C3-AACE-68A6390C5B8C}"/>
              </a:ext>
            </a:extLst>
          </p:cNvPr>
          <p:cNvSpPr/>
          <p:nvPr/>
        </p:nvSpPr>
        <p:spPr>
          <a:xfrm>
            <a:off x="127538" y="37402"/>
            <a:ext cx="6665059" cy="1569660"/>
          </a:xfrm>
          <a:prstGeom prst="rect">
            <a:avLst/>
          </a:prstGeom>
          <a:noFill/>
        </p:spPr>
        <p:txBody>
          <a:bodyPr wrap="square">
            <a:spAutoFit/>
          </a:bodyPr>
          <a:lstStyle/>
          <a:p>
            <a:pPr lvl="0">
              <a:defRPr/>
            </a:pPr>
            <a:r>
              <a:rPr lang="fr-CA" sz="2400" b="1" dirty="0">
                <a:solidFill>
                  <a:srgbClr val="19325C"/>
                </a:solidFill>
                <a:latin typeface="Arial Narrow" panose="020B0606020202030204" pitchFamily="34" charset="0"/>
                <a:cs typeface="Aharoni" panose="02010803020104030203" pitchFamily="2" charset="-79"/>
              </a:rPr>
              <a:t>L’innocuité GI du </a:t>
            </a:r>
            <a:r>
              <a:rPr lang="fr-CA" sz="2400" b="1" dirty="0" err="1">
                <a:solidFill>
                  <a:srgbClr val="19325C"/>
                </a:solidFill>
                <a:latin typeface="Arial Narrow" panose="020B0606020202030204" pitchFamily="34" charset="0"/>
                <a:cs typeface="Aharoni" panose="02010803020104030203" pitchFamily="2" charset="-79"/>
              </a:rPr>
              <a:t>célécoxib</a:t>
            </a:r>
            <a:r>
              <a:rPr lang="fr-CA" sz="2400" b="1" dirty="0">
                <a:solidFill>
                  <a:srgbClr val="19325C"/>
                </a:solidFill>
                <a:latin typeface="Arial Narrow" panose="020B0606020202030204" pitchFamily="34" charset="0"/>
                <a:cs typeface="Aharoni" panose="02010803020104030203" pitchFamily="2" charset="-79"/>
              </a:rPr>
              <a:t> vs le </a:t>
            </a:r>
            <a:r>
              <a:rPr lang="fr-CA" sz="2400" b="1" dirty="0" err="1">
                <a:solidFill>
                  <a:srgbClr val="19325C"/>
                </a:solidFill>
                <a:latin typeface="Arial Narrow" panose="020B0606020202030204" pitchFamily="34" charset="0"/>
                <a:cs typeface="Aharoni" panose="02010803020104030203" pitchFamily="2" charset="-79"/>
              </a:rPr>
              <a:t>naproxène</a:t>
            </a:r>
            <a:r>
              <a:rPr lang="fr-CA" sz="2400" b="1" dirty="0">
                <a:solidFill>
                  <a:srgbClr val="19325C"/>
                </a:solidFill>
                <a:latin typeface="Arial Narrow" panose="020B0606020202030204" pitchFamily="34" charset="0"/>
                <a:cs typeface="Aharoni" panose="02010803020104030203" pitchFamily="2" charset="-79"/>
              </a:rPr>
              <a:t> chez les patients atteints de maladies </a:t>
            </a:r>
            <a:r>
              <a:rPr lang="fr-CA" sz="2400" b="1" dirty="0" err="1">
                <a:solidFill>
                  <a:srgbClr val="19325C"/>
                </a:solidFill>
                <a:latin typeface="Arial Narrow" panose="020B0606020202030204" pitchFamily="34" charset="0"/>
                <a:cs typeface="Aharoni" panose="02010803020104030203" pitchFamily="2" charset="-79"/>
              </a:rPr>
              <a:t>cardiothrombotiques</a:t>
            </a:r>
            <a:r>
              <a:rPr lang="fr-CA" sz="2400" b="1" dirty="0">
                <a:solidFill>
                  <a:srgbClr val="19325C"/>
                </a:solidFill>
                <a:latin typeface="Arial Narrow" panose="020B0606020202030204" pitchFamily="34" charset="0"/>
                <a:cs typeface="Aharoni" panose="02010803020104030203" pitchFamily="2" charset="-79"/>
              </a:rPr>
              <a:t> et d’arthrite après une hémorragie des voies digestive hautes (CONCERN)</a:t>
            </a:r>
          </a:p>
        </p:txBody>
      </p:sp>
      <p:cxnSp>
        <p:nvCxnSpPr>
          <p:cNvPr id="25" name="Straight Connector 24">
            <a:extLst>
              <a:ext uri="{FF2B5EF4-FFF2-40B4-BE49-F238E27FC236}">
                <a16:creationId xmlns:a16="http://schemas.microsoft.com/office/drawing/2014/main" id="{8EE54254-A53D-4230-9E23-F7A6E2CA016F}"/>
              </a:ext>
            </a:extLst>
          </p:cNvPr>
          <p:cNvCxnSpPr/>
          <p:nvPr/>
        </p:nvCxnSpPr>
        <p:spPr>
          <a:xfrm flipV="1">
            <a:off x="0" y="1624171"/>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4" name="Text Box 3">
            <a:extLst>
              <a:ext uri="{FF2B5EF4-FFF2-40B4-BE49-F238E27FC236}">
                <a16:creationId xmlns:a16="http://schemas.microsoft.com/office/drawing/2014/main" id="{3DCC320C-1E9F-4C78-A1D6-58A8EBEFF8A2}"/>
              </a:ext>
            </a:extLst>
          </p:cNvPr>
          <p:cNvSpPr txBox="1">
            <a:spLocks noChangeArrowheads="1"/>
          </p:cNvSpPr>
          <p:nvPr/>
        </p:nvSpPr>
        <p:spPr bwMode="auto">
          <a:xfrm>
            <a:off x="146654" y="6445969"/>
            <a:ext cx="4341263" cy="230832"/>
          </a:xfrm>
          <a:prstGeom prst="rect">
            <a:avLst/>
          </a:prstGeom>
          <a:noFill/>
          <a:ln w="9525">
            <a:noFill/>
            <a:miter lim="800000"/>
            <a:headEnd/>
            <a:tailEnd/>
          </a:ln>
        </p:spPr>
        <p:txBody>
          <a:bodyPr wrap="square">
            <a:spAutoFit/>
          </a:bodyPr>
          <a:lstStyle/>
          <a:p>
            <a:pPr lvl="0">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rPr>
              <a:t>Chan FKL, et </a:t>
            </a:r>
            <a:r>
              <a:rPr lang="fr-FR" altLang="en-US" sz="900" dirty="0">
                <a:solidFill>
                  <a:prstClr val="white"/>
                </a:solidFill>
                <a:latin typeface="Arial Narrow" panose="020B0606020202030204" pitchFamily="34" charset="0"/>
                <a:cs typeface="Lato"/>
              </a:rPr>
              <a:t>al. Lancet 2017; 389: 2375–82</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sp>
        <p:nvSpPr>
          <p:cNvPr id="6" name="Rectangle 5">
            <a:extLst>
              <a:ext uri="{FF2B5EF4-FFF2-40B4-BE49-F238E27FC236}">
                <a16:creationId xmlns:a16="http://schemas.microsoft.com/office/drawing/2014/main" id="{93DD3062-EA67-4D51-83DC-7F5BA284BD08}"/>
              </a:ext>
            </a:extLst>
          </p:cNvPr>
          <p:cNvSpPr/>
          <p:nvPr/>
        </p:nvSpPr>
        <p:spPr>
          <a:xfrm>
            <a:off x="127536" y="1665249"/>
            <a:ext cx="4664241" cy="646331"/>
          </a:xfrm>
          <a:prstGeom prst="rect">
            <a:avLst/>
          </a:prstGeom>
        </p:spPr>
        <p:txBody>
          <a:bodyPr wrap="square">
            <a:spAutoFit/>
          </a:bodyPr>
          <a:lstStyle/>
          <a:p>
            <a:pPr algn="ctr"/>
            <a:r>
              <a:rPr lang="fr-MC" b="1" dirty="0">
                <a:latin typeface="Arial Narrow" panose="020B0606020202030204" pitchFamily="34" charset="0"/>
              </a:rPr>
              <a:t>Analyse du temps écoulé jusqu’à une récidive d’hémorragie des voies digestives hautes</a:t>
            </a:r>
          </a:p>
        </p:txBody>
      </p:sp>
      <p:sp>
        <p:nvSpPr>
          <p:cNvPr id="7" name="Rectangle 6">
            <a:extLst>
              <a:ext uri="{FF2B5EF4-FFF2-40B4-BE49-F238E27FC236}">
                <a16:creationId xmlns:a16="http://schemas.microsoft.com/office/drawing/2014/main" id="{3EF1B5F9-2307-4CBF-AE2E-79DBE2E12921}"/>
              </a:ext>
            </a:extLst>
          </p:cNvPr>
          <p:cNvSpPr/>
          <p:nvPr/>
        </p:nvSpPr>
        <p:spPr>
          <a:xfrm>
            <a:off x="32472" y="5619894"/>
            <a:ext cx="4854367" cy="600164"/>
          </a:xfrm>
          <a:prstGeom prst="rect">
            <a:avLst/>
          </a:prstGeom>
        </p:spPr>
        <p:txBody>
          <a:bodyPr wrap="square">
            <a:spAutoFit/>
          </a:bodyPr>
          <a:lstStyle/>
          <a:p>
            <a:pPr algn="ctr"/>
            <a:r>
              <a:rPr lang="fr-CH" sz="1100" dirty="0">
                <a:latin typeface="Arial Narrow" panose="020B0606020202030204" pitchFamily="34" charset="0"/>
              </a:rPr>
              <a:t>Tous les patients ont reçu de l’ésoméprazole. 185 (72%) des 256 patients dans le groupe </a:t>
            </a:r>
            <a:r>
              <a:rPr lang="fr-CH" sz="1100" dirty="0" err="1">
                <a:latin typeface="Arial Narrow" panose="020B0606020202030204" pitchFamily="34" charset="0"/>
              </a:rPr>
              <a:t>célécoxib</a:t>
            </a:r>
            <a:r>
              <a:rPr lang="fr-CH" sz="1100" dirty="0">
                <a:latin typeface="Arial Narrow" panose="020B0606020202030204" pitchFamily="34" charset="0"/>
              </a:rPr>
              <a:t> et 183 (71%) des 256 patients dans le groupe naproxène ont continué à recevoir de l’aspirine. RRI = rapport des risques instantanés</a:t>
            </a:r>
          </a:p>
        </p:txBody>
      </p:sp>
      <p:sp>
        <p:nvSpPr>
          <p:cNvPr id="8" name="Rectangle 7">
            <a:extLst>
              <a:ext uri="{FF2B5EF4-FFF2-40B4-BE49-F238E27FC236}">
                <a16:creationId xmlns:a16="http://schemas.microsoft.com/office/drawing/2014/main" id="{8FADF946-9EC9-46FC-B120-727282B94F25}"/>
              </a:ext>
            </a:extLst>
          </p:cNvPr>
          <p:cNvSpPr/>
          <p:nvPr/>
        </p:nvSpPr>
        <p:spPr>
          <a:xfrm>
            <a:off x="5042816" y="1769228"/>
            <a:ext cx="3954530" cy="1077218"/>
          </a:xfrm>
          <a:prstGeom prst="rect">
            <a:avLst/>
          </a:prstGeom>
        </p:spPr>
        <p:txBody>
          <a:bodyPr wrap="square">
            <a:spAutoFit/>
          </a:bodyPr>
          <a:lstStyle/>
          <a:p>
            <a:pPr algn="ctr"/>
            <a:r>
              <a:rPr lang="fr-BE" sz="1600" b="1" dirty="0">
                <a:latin typeface="Arial Narrow" panose="020B0606020202030204" pitchFamily="34" charset="0"/>
              </a:rPr>
              <a:t>Estimations Kaplan-Meier de la probabilité d’une récidive d’hémorragie des voies digestives hautes et d’événements cardiovasculaires graves à 18 mois</a:t>
            </a:r>
          </a:p>
        </p:txBody>
      </p:sp>
      <p:grpSp>
        <p:nvGrpSpPr>
          <p:cNvPr id="13" name="Group 12">
            <a:extLst>
              <a:ext uri="{FF2B5EF4-FFF2-40B4-BE49-F238E27FC236}">
                <a16:creationId xmlns:a16="http://schemas.microsoft.com/office/drawing/2014/main" id="{E9C21DEB-16F2-4855-9446-73F5D6C73353}"/>
              </a:ext>
            </a:extLst>
          </p:cNvPr>
          <p:cNvGrpSpPr/>
          <p:nvPr/>
        </p:nvGrpSpPr>
        <p:grpSpPr>
          <a:xfrm>
            <a:off x="127536" y="2352657"/>
            <a:ext cx="4497206" cy="3135376"/>
            <a:chOff x="127536" y="2352657"/>
            <a:chExt cx="4497206" cy="3135376"/>
          </a:xfrm>
        </p:grpSpPr>
        <p:pic>
          <p:nvPicPr>
            <p:cNvPr id="3" name="Picture 2">
              <a:extLst>
                <a:ext uri="{FF2B5EF4-FFF2-40B4-BE49-F238E27FC236}">
                  <a16:creationId xmlns:a16="http://schemas.microsoft.com/office/drawing/2014/main" id="{604E64BA-0B59-4C46-8583-8248D77EE8A5}"/>
                </a:ext>
              </a:extLst>
            </p:cNvPr>
            <p:cNvPicPr>
              <a:picLocks noChangeAspect="1"/>
            </p:cNvPicPr>
            <p:nvPr/>
          </p:nvPicPr>
          <p:blipFill>
            <a:blip r:embed="rId5"/>
            <a:stretch>
              <a:fillRect/>
            </a:stretch>
          </p:blipFill>
          <p:spPr>
            <a:xfrm>
              <a:off x="146654" y="2352657"/>
              <a:ext cx="4478088" cy="313537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346AAA3A-BF1F-4986-A09F-92B04E94F3CB}"/>
                </a:ext>
              </a:extLst>
            </p:cNvPr>
            <p:cNvSpPr/>
            <p:nvPr/>
          </p:nvSpPr>
          <p:spPr>
            <a:xfrm>
              <a:off x="1599862" y="2368813"/>
              <a:ext cx="1037463" cy="261738"/>
            </a:xfrm>
            <a:prstGeom prst="rect">
              <a:avLst/>
            </a:prstGeom>
            <a:solidFill>
              <a:schemeClr val="bg1"/>
            </a:solidFill>
          </p:spPr>
          <p:txBody>
            <a:bodyPr wrap="none">
              <a:spAutoFit/>
            </a:bodyPr>
            <a:lstStyle/>
            <a:p>
              <a:pPr>
                <a:lnSpc>
                  <a:spcPct val="115000"/>
                </a:lnSpc>
                <a:spcAft>
                  <a:spcPts val="1000"/>
                </a:spcAft>
              </a:pPr>
              <a:r>
                <a:rPr lang="fr-CA" sz="1000" dirty="0">
                  <a:latin typeface="Arial Narrow" panose="020B0606020202030204" pitchFamily="34" charset="0"/>
                  <a:ea typeface="Calibri" panose="020F0502020204030204" pitchFamily="34" charset="0"/>
                  <a:cs typeface="Times New Roman" panose="02020603050405020304" pitchFamily="18" charset="0"/>
                </a:rPr>
                <a:t>Groupe </a:t>
              </a:r>
              <a:r>
                <a:rPr lang="fr-CA" sz="1000" dirty="0" err="1">
                  <a:latin typeface="Arial Narrow" panose="020B0606020202030204" pitchFamily="34" charset="0"/>
                  <a:ea typeface="Calibri" panose="020F0502020204030204" pitchFamily="34" charset="0"/>
                  <a:cs typeface="Times New Roman" panose="02020603050405020304" pitchFamily="18" charset="0"/>
                </a:rPr>
                <a:t>célécoxib</a:t>
              </a:r>
              <a:endParaRPr lang="en-US" sz="1000"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C7A17865-831A-4717-94E4-C1E5503A006D}"/>
                </a:ext>
              </a:extLst>
            </p:cNvPr>
            <p:cNvSpPr/>
            <p:nvPr/>
          </p:nvSpPr>
          <p:spPr>
            <a:xfrm>
              <a:off x="1599862" y="2562955"/>
              <a:ext cx="1053494" cy="253659"/>
            </a:xfrm>
            <a:prstGeom prst="rect">
              <a:avLst/>
            </a:prstGeom>
            <a:solidFill>
              <a:schemeClr val="bg1"/>
            </a:solidFill>
          </p:spPr>
          <p:txBody>
            <a:bodyPr wrap="none">
              <a:spAutoFit/>
            </a:bodyPr>
            <a:lstStyle/>
            <a:p>
              <a:pPr>
                <a:lnSpc>
                  <a:spcPct val="115000"/>
                </a:lnSpc>
                <a:spcAft>
                  <a:spcPts val="1000"/>
                </a:spcAft>
              </a:pPr>
              <a:r>
                <a:rPr lang="fr-CA" sz="1000" dirty="0">
                  <a:latin typeface="Arial Narrow" panose="020B0606020202030204" pitchFamily="34" charset="0"/>
                  <a:ea typeface="Calibri" panose="020F0502020204030204" pitchFamily="34" charset="0"/>
                  <a:cs typeface="Times New Roman" panose="02020603050405020304" pitchFamily="18" charset="0"/>
                </a:rPr>
                <a:t>Groupe naproxène</a:t>
              </a:r>
              <a:endParaRPr lang="en-US" sz="1000"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E6D8680E-2091-4350-9E66-48993961CFB3}"/>
                </a:ext>
              </a:extLst>
            </p:cNvPr>
            <p:cNvSpPr/>
            <p:nvPr/>
          </p:nvSpPr>
          <p:spPr>
            <a:xfrm>
              <a:off x="1315941" y="2776058"/>
              <a:ext cx="2969812" cy="430887"/>
            </a:xfrm>
            <a:prstGeom prst="rect">
              <a:avLst/>
            </a:prstGeom>
            <a:solidFill>
              <a:schemeClr val="bg1"/>
            </a:solidFill>
          </p:spPr>
          <p:txBody>
            <a:bodyPr wrap="square">
              <a:spAutoFit/>
            </a:bodyPr>
            <a:lstStyle/>
            <a:p>
              <a:r>
                <a:rPr lang="en-US" sz="1100" b="1" dirty="0">
                  <a:latin typeface="Arial Narrow" panose="020B0606020202030204" pitchFamily="34" charset="0"/>
                  <a:ea typeface="Calibri" panose="020F0502020204030204" pitchFamily="34" charset="0"/>
                  <a:cs typeface="Times New Roman" panose="02020603050405020304" pitchFamily="18" charset="0"/>
                </a:rPr>
                <a:t>Test log-rank : p = 0,008</a:t>
              </a:r>
            </a:p>
            <a:p>
              <a:r>
                <a:rPr lang="fr-FR" sz="1100" b="1" dirty="0">
                  <a:latin typeface="Arial Narrow" panose="020B0606020202030204" pitchFamily="34" charset="0"/>
                  <a:ea typeface="Calibri" panose="020F0502020204030204" pitchFamily="34" charset="0"/>
                  <a:cs typeface="Times New Roman" panose="02020603050405020304" pitchFamily="18" charset="0"/>
                </a:rPr>
                <a:t>RRI bruts 0-44 (IC à 95 % 0,23-0,42); p = 0,010</a:t>
              </a:r>
              <a:endParaRPr lang="en-US" sz="1100" b="1"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FEEE5A5D-7123-4AD1-873D-39D0EBFBA9FE}"/>
                </a:ext>
              </a:extLst>
            </p:cNvPr>
            <p:cNvSpPr/>
            <p:nvPr/>
          </p:nvSpPr>
          <p:spPr>
            <a:xfrm>
              <a:off x="520712" y="2499682"/>
              <a:ext cx="489173" cy="2160183"/>
            </a:xfrm>
            <a:prstGeom prst="rect">
              <a:avLst/>
            </a:prstGeom>
            <a:solidFill>
              <a:schemeClr val="bg1"/>
            </a:solidFill>
          </p:spPr>
          <p:txBody>
            <a:bodyPr vert="vert270" wrap="square">
              <a:spAutoFit/>
            </a:bodyPr>
            <a:lstStyle/>
            <a:p>
              <a:pPr algn="ctr">
                <a:lnSpc>
                  <a:spcPct val="115000"/>
                </a:lnSpc>
                <a:spcAft>
                  <a:spcPts val="1000"/>
                </a:spcAft>
              </a:pPr>
              <a:r>
                <a:rPr lang="fr-FR" sz="900" dirty="0">
                  <a:latin typeface="Arial Narrow" panose="020B0606020202030204" pitchFamily="34" charset="0"/>
                  <a:ea typeface="Calibri" panose="020F0502020204030204" pitchFamily="34" charset="0"/>
                  <a:cs typeface="Times New Roman" panose="02020603050405020304" pitchFamily="18" charset="0"/>
                </a:rPr>
                <a:t>Proportions cumulatives de récidive d’hémorragie des voies digestives hautes (%)</a:t>
              </a:r>
              <a:endParaRPr lang="en-US" sz="900"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8C1C6540-EAE5-4BE1-AC72-AA39CEAF027C}"/>
                </a:ext>
              </a:extLst>
            </p:cNvPr>
            <p:cNvSpPr/>
            <p:nvPr/>
          </p:nvSpPr>
          <p:spPr>
            <a:xfrm>
              <a:off x="2146853" y="4783473"/>
              <a:ext cx="1391478" cy="285912"/>
            </a:xfrm>
            <a:prstGeom prst="rect">
              <a:avLst/>
            </a:prstGeom>
            <a:solidFill>
              <a:schemeClr val="bg1"/>
            </a:solidFill>
          </p:spPr>
          <p:txBody>
            <a:bodyPr wrap="square">
              <a:spAutoFit/>
            </a:bodyPr>
            <a:lstStyle/>
            <a:p>
              <a:pPr algn="ctr">
                <a:lnSpc>
                  <a:spcPct val="115000"/>
                </a:lnSpc>
                <a:spcAft>
                  <a:spcPts val="1000"/>
                </a:spcAft>
              </a:pPr>
              <a:r>
                <a:rPr lang="fr-FR" sz="1200" dirty="0">
                  <a:latin typeface="Arial Narrow" panose="020B0606020202030204" pitchFamily="34" charset="0"/>
                  <a:ea typeface="Calibri" panose="020F0502020204030204" pitchFamily="34" charset="0"/>
                  <a:cs typeface="Times New Roman" panose="02020603050405020304" pitchFamily="18" charset="0"/>
                </a:rPr>
                <a:t>Suivi (mois)</a:t>
              </a:r>
              <a:endParaRPr lang="en-US" sz="1200"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5B24B224-976F-4EF6-8CEC-9EA24875B1A5}"/>
                </a:ext>
              </a:extLst>
            </p:cNvPr>
            <p:cNvSpPr/>
            <p:nvPr/>
          </p:nvSpPr>
          <p:spPr>
            <a:xfrm>
              <a:off x="127536" y="5026677"/>
              <a:ext cx="1037463" cy="261738"/>
            </a:xfrm>
            <a:prstGeom prst="rect">
              <a:avLst/>
            </a:prstGeom>
            <a:solidFill>
              <a:schemeClr val="bg1"/>
            </a:solidFill>
          </p:spPr>
          <p:txBody>
            <a:bodyPr wrap="none">
              <a:spAutoFit/>
            </a:bodyPr>
            <a:lstStyle/>
            <a:p>
              <a:pPr>
                <a:lnSpc>
                  <a:spcPct val="115000"/>
                </a:lnSpc>
                <a:spcAft>
                  <a:spcPts val="1000"/>
                </a:spcAft>
              </a:pPr>
              <a:r>
                <a:rPr lang="fr-CA" sz="1000" dirty="0">
                  <a:latin typeface="Arial Narrow" panose="020B0606020202030204" pitchFamily="34" charset="0"/>
                  <a:ea typeface="Calibri" panose="020F0502020204030204" pitchFamily="34" charset="0"/>
                  <a:cs typeface="Times New Roman" panose="02020603050405020304" pitchFamily="18" charset="0"/>
                </a:rPr>
                <a:t>Groupe </a:t>
              </a:r>
              <a:r>
                <a:rPr lang="fr-CA" sz="1000" dirty="0" err="1">
                  <a:latin typeface="Arial Narrow" panose="020B0606020202030204" pitchFamily="34" charset="0"/>
                  <a:ea typeface="Calibri" panose="020F0502020204030204" pitchFamily="34" charset="0"/>
                  <a:cs typeface="Times New Roman" panose="02020603050405020304" pitchFamily="18" charset="0"/>
                </a:rPr>
                <a:t>célécoxib</a:t>
              </a:r>
              <a:endParaRPr lang="en-US" sz="1000"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677F560F-B4C4-4BE2-9A1B-0F5AA6DB8879}"/>
                </a:ext>
              </a:extLst>
            </p:cNvPr>
            <p:cNvSpPr/>
            <p:nvPr/>
          </p:nvSpPr>
          <p:spPr>
            <a:xfrm>
              <a:off x="127536" y="5220819"/>
              <a:ext cx="1053494" cy="253659"/>
            </a:xfrm>
            <a:prstGeom prst="rect">
              <a:avLst/>
            </a:prstGeom>
            <a:solidFill>
              <a:schemeClr val="bg1"/>
            </a:solidFill>
          </p:spPr>
          <p:txBody>
            <a:bodyPr wrap="none">
              <a:spAutoFit/>
            </a:bodyPr>
            <a:lstStyle/>
            <a:p>
              <a:pPr>
                <a:lnSpc>
                  <a:spcPct val="115000"/>
                </a:lnSpc>
                <a:spcAft>
                  <a:spcPts val="1000"/>
                </a:spcAft>
              </a:pPr>
              <a:r>
                <a:rPr lang="fr-CA" sz="1000" dirty="0">
                  <a:latin typeface="Arial Narrow" panose="020B0606020202030204" pitchFamily="34" charset="0"/>
                  <a:ea typeface="Calibri" panose="020F0502020204030204" pitchFamily="34" charset="0"/>
                  <a:cs typeface="Times New Roman" panose="02020603050405020304" pitchFamily="18" charset="0"/>
                </a:rPr>
                <a:t>Groupe naproxène</a:t>
              </a:r>
              <a:endParaRPr lang="en-US" sz="1000"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4DE01522-0088-4CA6-B332-AACEAA0C7023}"/>
                </a:ext>
              </a:extLst>
            </p:cNvPr>
            <p:cNvSpPr/>
            <p:nvPr/>
          </p:nvSpPr>
          <p:spPr>
            <a:xfrm>
              <a:off x="144084" y="4821044"/>
              <a:ext cx="1095172" cy="269754"/>
            </a:xfrm>
            <a:prstGeom prst="rect">
              <a:avLst/>
            </a:prstGeom>
            <a:solidFill>
              <a:schemeClr val="bg1"/>
            </a:solidFill>
          </p:spPr>
          <p:txBody>
            <a:bodyPr wrap="none">
              <a:spAutoFit/>
            </a:bodyPr>
            <a:lstStyle/>
            <a:p>
              <a:pPr>
                <a:lnSpc>
                  <a:spcPct val="115000"/>
                </a:lnSpc>
                <a:spcAft>
                  <a:spcPts val="1000"/>
                </a:spcAft>
              </a:pPr>
              <a:r>
                <a:rPr lang="fr-FR" sz="1100" b="1" dirty="0">
                  <a:latin typeface="Arial Narrow" panose="020B0606020202030204" pitchFamily="34" charset="0"/>
                  <a:ea typeface="Calibri" panose="020F0502020204030204" pitchFamily="34" charset="0"/>
                  <a:cs typeface="Times New Roman" panose="02020603050405020304" pitchFamily="18" charset="0"/>
                </a:rPr>
                <a:t>Nombre à risque</a:t>
              </a:r>
              <a:endParaRPr lang="en-US" sz="1100" dirty="0">
                <a:latin typeface="Arial Narrow" panose="020B0606020202030204" pitchFamily="34"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A2A89C3F-0FFA-4B98-AC43-A5A054D0170E}"/>
              </a:ext>
            </a:extLst>
          </p:cNvPr>
          <p:cNvGrpSpPr/>
          <p:nvPr/>
        </p:nvGrpSpPr>
        <p:grpSpPr>
          <a:xfrm>
            <a:off x="5061932" y="2896229"/>
            <a:ext cx="3954530" cy="1662414"/>
            <a:chOff x="5061932" y="2896229"/>
            <a:chExt cx="3954530" cy="1662414"/>
          </a:xfrm>
        </p:grpSpPr>
        <p:pic>
          <p:nvPicPr>
            <p:cNvPr id="5" name="Picture 4">
              <a:extLst>
                <a:ext uri="{FF2B5EF4-FFF2-40B4-BE49-F238E27FC236}">
                  <a16:creationId xmlns:a16="http://schemas.microsoft.com/office/drawing/2014/main" id="{C2772A29-7A71-498F-952C-F7FAD84B287D}"/>
                </a:ext>
              </a:extLst>
            </p:cNvPr>
            <p:cNvPicPr>
              <a:picLocks noChangeAspect="1"/>
            </p:cNvPicPr>
            <p:nvPr/>
          </p:nvPicPr>
          <p:blipFill>
            <a:blip r:embed="rId6"/>
            <a:stretch>
              <a:fillRect/>
            </a:stretch>
          </p:blipFill>
          <p:spPr>
            <a:xfrm>
              <a:off x="5061932" y="2896229"/>
              <a:ext cx="3954530" cy="1662414"/>
            </a:xfrm>
            <a:prstGeom prst="rect">
              <a:avLst/>
            </a:prstGeom>
            <a:ln>
              <a:noFill/>
            </a:ln>
            <a:effectLst>
              <a:outerShdw blurRad="292100" dist="139700" dir="2700000" algn="tl" rotWithShape="0">
                <a:srgbClr val="333333">
                  <a:alpha val="65000"/>
                </a:srgbClr>
              </a:outerShdw>
            </a:effectLst>
          </p:spPr>
        </p:pic>
        <p:sp>
          <p:nvSpPr>
            <p:cNvPr id="17" name="Rectangle 16">
              <a:extLst>
                <a:ext uri="{FF2B5EF4-FFF2-40B4-BE49-F238E27FC236}">
                  <a16:creationId xmlns:a16="http://schemas.microsoft.com/office/drawing/2014/main" id="{3E374794-3645-4654-94FA-C9AE56D2F4F5}"/>
                </a:ext>
              </a:extLst>
            </p:cNvPr>
            <p:cNvSpPr/>
            <p:nvPr/>
          </p:nvSpPr>
          <p:spPr>
            <a:xfrm>
              <a:off x="5061933" y="3350807"/>
              <a:ext cx="1386575" cy="400110"/>
            </a:xfrm>
            <a:prstGeom prst="rect">
              <a:avLst/>
            </a:prstGeom>
            <a:solidFill>
              <a:srgbClr val="F5E0DC"/>
            </a:solidFill>
          </p:spPr>
          <p:txBody>
            <a:bodyPr wrap="square">
              <a:spAutoFit/>
            </a:bodyPr>
            <a:lstStyle/>
            <a:p>
              <a:r>
                <a:rPr lang="fr-FR" sz="1000" dirty="0">
                  <a:latin typeface="Arial Narrow" panose="020B0606020202030204" pitchFamily="34" charset="0"/>
                  <a:ea typeface="Calibri" panose="020F0502020204030204" pitchFamily="34" charset="0"/>
                  <a:cs typeface="Times New Roman" panose="02020603050405020304" pitchFamily="18" charset="0"/>
                </a:rPr>
                <a:t>Récidive d’hémorragie digestive haute</a:t>
              </a:r>
              <a:endParaRPr lang="en-US" sz="1000"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74584F6A-7F6C-4C18-8B09-3DA099DB6C04}"/>
                </a:ext>
              </a:extLst>
            </p:cNvPr>
            <p:cNvSpPr/>
            <p:nvPr/>
          </p:nvSpPr>
          <p:spPr>
            <a:xfrm>
              <a:off x="5071212" y="3747971"/>
              <a:ext cx="1386575" cy="415498"/>
            </a:xfrm>
            <a:prstGeom prst="rect">
              <a:avLst/>
            </a:prstGeom>
            <a:solidFill>
              <a:srgbClr val="F5E0DC"/>
            </a:solidFill>
          </p:spPr>
          <p:txBody>
            <a:bodyPr wrap="square">
              <a:spAutoFit/>
            </a:bodyPr>
            <a:lstStyle/>
            <a:p>
              <a:r>
                <a:rPr lang="fr-FR" sz="1000" dirty="0">
                  <a:latin typeface="Arial Narrow" panose="020B0606020202030204" pitchFamily="34" charset="0"/>
                  <a:ea typeface="Calibri" panose="020F0502020204030204" pitchFamily="34" charset="0"/>
                  <a:cs typeface="Times New Roman" panose="02020603050405020304" pitchFamily="18" charset="0"/>
                </a:rPr>
                <a:t>Événements cardiovasculaires graves</a:t>
              </a:r>
              <a:endParaRPr lang="en-US" sz="1000"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4DB41C8B-6A97-476E-9B71-E9EB1F456C51}"/>
                </a:ext>
              </a:extLst>
            </p:cNvPr>
            <p:cNvSpPr/>
            <p:nvPr/>
          </p:nvSpPr>
          <p:spPr>
            <a:xfrm>
              <a:off x="6345910" y="2920538"/>
              <a:ext cx="977242" cy="400110"/>
            </a:xfrm>
            <a:prstGeom prst="rect">
              <a:avLst/>
            </a:prstGeom>
            <a:solidFill>
              <a:srgbClr val="F5E0DC"/>
            </a:solidFill>
          </p:spPr>
          <p:txBody>
            <a:bodyPr wrap="square">
              <a:spAutoFit/>
            </a:bodyPr>
            <a:lstStyle/>
            <a:p>
              <a:r>
                <a:rPr lang="fr-FR" sz="1000" b="1" dirty="0" err="1">
                  <a:latin typeface="Arial Narrow" panose="020B0606020202030204" pitchFamily="34" charset="0"/>
                  <a:ea typeface="Calibri" panose="020F0502020204030204" pitchFamily="34" charset="0"/>
                  <a:cs typeface="Times New Roman" panose="02020603050405020304" pitchFamily="18" charset="0"/>
                </a:rPr>
                <a:t>Célécoxib</a:t>
              </a:r>
              <a:r>
                <a:rPr lang="fr-FR" sz="1000" b="1" dirty="0">
                  <a:latin typeface="Arial Narrow" panose="020B0606020202030204" pitchFamily="34" charset="0"/>
                  <a:ea typeface="Calibri" panose="020F0502020204030204" pitchFamily="34" charset="0"/>
                  <a:cs typeface="Times New Roman" panose="02020603050405020304" pitchFamily="18" charset="0"/>
                </a:rPr>
                <a:t> plus </a:t>
              </a:r>
              <a:r>
                <a:rPr lang="fr-FR" sz="1000" b="1" dirty="0" err="1">
                  <a:latin typeface="Arial Narrow" panose="020B0606020202030204" pitchFamily="34" charset="0"/>
                  <a:ea typeface="Calibri" panose="020F0502020204030204" pitchFamily="34" charset="0"/>
                  <a:cs typeface="Times New Roman" panose="02020603050405020304" pitchFamily="18" charset="0"/>
                </a:rPr>
                <a:t>ésoméprasole</a:t>
              </a:r>
              <a:endParaRPr lang="en-US" sz="1000" b="1"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A5841612-D6F8-4B80-BA05-945902BF96B9}"/>
                </a:ext>
              </a:extLst>
            </p:cNvPr>
            <p:cNvSpPr/>
            <p:nvPr/>
          </p:nvSpPr>
          <p:spPr>
            <a:xfrm>
              <a:off x="7403008" y="2919856"/>
              <a:ext cx="977242" cy="400110"/>
            </a:xfrm>
            <a:prstGeom prst="rect">
              <a:avLst/>
            </a:prstGeom>
            <a:solidFill>
              <a:srgbClr val="F5E0DC"/>
            </a:solidFill>
          </p:spPr>
          <p:txBody>
            <a:bodyPr wrap="square">
              <a:spAutoFit/>
            </a:bodyPr>
            <a:lstStyle/>
            <a:p>
              <a:r>
                <a:rPr lang="fr-FR" sz="1000" b="1" dirty="0">
                  <a:latin typeface="Arial Narrow" panose="020B0606020202030204" pitchFamily="34" charset="0"/>
                  <a:ea typeface="Calibri" panose="020F0502020204030204" pitchFamily="34" charset="0"/>
                  <a:cs typeface="Times New Roman" panose="02020603050405020304" pitchFamily="18" charset="0"/>
                </a:rPr>
                <a:t>Naproxène plus </a:t>
              </a:r>
              <a:r>
                <a:rPr lang="fr-FR" sz="1000" b="1" dirty="0" err="1">
                  <a:latin typeface="Arial Narrow" panose="020B0606020202030204" pitchFamily="34" charset="0"/>
                  <a:ea typeface="Calibri" panose="020F0502020204030204" pitchFamily="34" charset="0"/>
                  <a:cs typeface="Times New Roman" panose="02020603050405020304" pitchFamily="18" charset="0"/>
                </a:rPr>
                <a:t>ésoméprasole</a:t>
              </a:r>
              <a:endParaRPr lang="en-US" sz="1000" b="1"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29" name="Rectangle 28">
              <a:extLst>
                <a:ext uri="{FF2B5EF4-FFF2-40B4-BE49-F238E27FC236}">
                  <a16:creationId xmlns:a16="http://schemas.microsoft.com/office/drawing/2014/main" id="{BFCDA089-C254-4EAD-9476-A9272AC2AEEA}"/>
                </a:ext>
              </a:extLst>
            </p:cNvPr>
            <p:cNvSpPr/>
            <p:nvPr/>
          </p:nvSpPr>
          <p:spPr>
            <a:xfrm>
              <a:off x="8374175" y="2919856"/>
              <a:ext cx="642287" cy="248370"/>
            </a:xfrm>
            <a:prstGeom prst="rect">
              <a:avLst/>
            </a:prstGeom>
            <a:solidFill>
              <a:srgbClr val="F5E0DC"/>
            </a:solidFill>
          </p:spPr>
          <p:txBody>
            <a:bodyPr wrap="square">
              <a:spAutoFit/>
            </a:bodyPr>
            <a:lstStyle/>
            <a:p>
              <a:r>
                <a:rPr lang="fr-FR" sz="1000" b="1" dirty="0">
                  <a:latin typeface="Arial Narrow" panose="020B0606020202030204" pitchFamily="34" charset="0"/>
                  <a:ea typeface="Calibri" panose="020F0502020204030204" pitchFamily="34" charset="0"/>
                  <a:cs typeface="Times New Roman" panose="02020603050405020304" pitchFamily="18" charset="0"/>
                </a:rPr>
                <a:t>Valeur p*</a:t>
              </a:r>
              <a:endParaRPr lang="en-US" sz="1000" b="1" dirty="0">
                <a:latin typeface="Arial Narrow" panose="020B0606020202030204" pitchFamily="34" charset="0"/>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3CB11503-053F-40FD-8742-7503E3FA75C1}"/>
                </a:ext>
              </a:extLst>
            </p:cNvPr>
            <p:cNvSpPr/>
            <p:nvPr/>
          </p:nvSpPr>
          <p:spPr>
            <a:xfrm>
              <a:off x="5092999" y="4163360"/>
              <a:ext cx="3483064" cy="246221"/>
            </a:xfrm>
            <a:prstGeom prst="rect">
              <a:avLst/>
            </a:prstGeom>
            <a:solidFill>
              <a:srgbClr val="F5E0DC"/>
            </a:solidFill>
          </p:spPr>
          <p:txBody>
            <a:bodyPr wrap="square">
              <a:spAutoFit/>
            </a:bodyPr>
            <a:lstStyle/>
            <a:p>
              <a:r>
                <a:rPr lang="fr-FR" sz="1000" dirty="0">
                  <a:latin typeface="Arial Narrow" panose="020B0606020202030204" pitchFamily="34" charset="0"/>
                  <a:ea typeface="Calibri" panose="020F0502020204030204" pitchFamily="34" charset="0"/>
                  <a:cs typeface="Times New Roman" panose="02020603050405020304" pitchFamily="18" charset="0"/>
                </a:rPr>
                <a:t>Les données sont en % (IC à 95 %). * Calculé avec le test log-</a:t>
              </a:r>
              <a:r>
                <a:rPr lang="fr-FR" sz="1000" dirty="0" err="1">
                  <a:latin typeface="Arial Narrow" panose="020B0606020202030204" pitchFamily="34" charset="0"/>
                  <a:ea typeface="Calibri" panose="020F0502020204030204" pitchFamily="34" charset="0"/>
                  <a:cs typeface="Times New Roman" panose="02020603050405020304" pitchFamily="18" charset="0"/>
                </a:rPr>
                <a:t>rank</a:t>
              </a:r>
              <a:r>
                <a:rPr lang="fr-FR" sz="1000" dirty="0">
                  <a:latin typeface="Arial Narrow" panose="020B0606020202030204" pitchFamily="34" charset="0"/>
                  <a:ea typeface="Calibri" panose="020F0502020204030204" pitchFamily="34" charset="0"/>
                  <a:cs typeface="Times New Roman" panose="02020603050405020304" pitchFamily="18" charset="0"/>
                </a:rPr>
                <a:t>.</a:t>
              </a:r>
              <a:endParaRPr lang="en-US" sz="1000" dirty="0">
                <a:latin typeface="Arial Narrow" panose="020B0606020202030204" pitchFamily="34" charset="0"/>
                <a:ea typeface="Calibri" panose="020F0502020204030204" pitchFamily="34" charset="0"/>
                <a:cs typeface="Times New Roman" panose="02020603050405020304" pitchFamily="18" charset="0"/>
              </a:endParaRPr>
            </a:p>
          </p:txBody>
        </p:sp>
      </p:grpSp>
      <p:pic>
        <p:nvPicPr>
          <p:cNvPr id="31" name="4E92DA43-5712-40E9-AFDC-2C1062C78C6F" descr="7646DFF2-B812-4635-AA57-5171E34E5A45@chrc">
            <a:extLst>
              <a:ext uri="{FF2B5EF4-FFF2-40B4-BE49-F238E27FC236}">
                <a16:creationId xmlns:a16="http://schemas.microsoft.com/office/drawing/2014/main" id="{2E896308-A7FE-4823-9078-AABB2475A0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8348" y="233754"/>
            <a:ext cx="2028998" cy="1155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23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rgbClr val="19325C"/>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4400" b="1" i="0" u="none" strike="noStrike" kern="1200" cap="none" spc="0" normalizeH="0" baseline="0" dirty="0">
                <a:ln>
                  <a:noFill/>
                </a:ln>
                <a:solidFill>
                  <a:prstClr val="white"/>
                </a:solidFill>
                <a:effectLst/>
                <a:uLnTx/>
                <a:uFillTx/>
                <a:latin typeface="Arial Narrow" panose="020B0606020202030204" pitchFamily="34" charset="0"/>
                <a:ea typeface="+mn-ea"/>
                <a:cs typeface="+mn-cs"/>
              </a:rPr>
              <a:t>Visite clinique 3</a:t>
            </a:r>
            <a:endParaRPr kumimoji="0" lang="fr-CA" sz="3200" b="0" i="0" u="none" strike="noStrike" kern="1200" cap="none" spc="100" normalizeH="0" baseline="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lvl="0" algn="ctr">
              <a:defRPr/>
            </a:pPr>
            <a:r>
              <a:rPr kumimoji="0" lang="fr-CA" sz="5400" b="1" i="0" u="none" strike="noStrike" kern="1200" cap="none" spc="0" normalizeH="0" baseline="0" dirty="0">
                <a:ln>
                  <a:noFill/>
                </a:ln>
                <a:solidFill>
                  <a:srgbClr val="19325C"/>
                </a:solidFill>
                <a:effectLst/>
                <a:uLnTx/>
                <a:uFillTx/>
                <a:latin typeface="Arial Narrow" panose="020B0606020202030204" pitchFamily="34" charset="0"/>
                <a:ea typeface="+mn-ea"/>
                <a:cs typeface="Aharoni" panose="02010803020104030203" pitchFamily="2" charset="-79"/>
              </a:rPr>
              <a:t>Cas </a:t>
            </a:r>
            <a:r>
              <a:rPr lang="en-CA" sz="5400" b="1" dirty="0">
                <a:solidFill>
                  <a:srgbClr val="19325C"/>
                </a:solidFill>
                <a:latin typeface="Arial Narrow" panose="020B0606020202030204" pitchFamily="34" charset="0"/>
                <a:cs typeface="Aharoni" panose="02010803020104030203" pitchFamily="2" charset="-79"/>
              </a:rPr>
              <a:t>n</a:t>
            </a:r>
            <a:r>
              <a:rPr lang="fr-FR" sz="5400" b="1" baseline="30000" dirty="0">
                <a:solidFill>
                  <a:srgbClr val="19325C"/>
                </a:solidFill>
                <a:latin typeface="Arial Narrow" pitchFamily="34" charset="0"/>
              </a:rPr>
              <a:t>o</a:t>
            </a: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7</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2D460EE2-1EC1-47A6-A5F5-3C2D8AFBE6C6}"/>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89133"/>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0018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504375" y="1186631"/>
            <a:ext cx="5657390" cy="4585871"/>
          </a:xfrm>
          <a:prstGeom prst="rect">
            <a:avLst/>
          </a:prstGeom>
          <a:noFill/>
        </p:spPr>
        <p:txBody>
          <a:bodyPr wrap="square" rtlCol="0">
            <a:spAutoFit/>
          </a:bodyPr>
          <a:lstStyle/>
          <a:p>
            <a:pPr marL="342900" lvl="0" indent="-342900">
              <a:buClr>
                <a:srgbClr val="00B0F0"/>
              </a:buClr>
              <a:buFont typeface="Wingdings" panose="05000000000000000000" pitchFamily="2" charset="2"/>
              <a:buChar char="§"/>
              <a:defRPr/>
            </a:pPr>
            <a:r>
              <a:rPr lang="fr-CA" sz="2800" b="1" dirty="0">
                <a:solidFill>
                  <a:prstClr val="black"/>
                </a:solidFill>
                <a:latin typeface="Arial Narrow" panose="020B0606020202030204" pitchFamily="34" charset="0"/>
              </a:rPr>
              <a:t>Sue a reçu le diagnostic de FA</a:t>
            </a:r>
          </a:p>
          <a:p>
            <a:pPr marL="342900" lvl="0" indent="-342900">
              <a:buClr>
                <a:srgbClr val="00B0F0"/>
              </a:buClr>
              <a:buFont typeface="Wingdings" panose="05000000000000000000" pitchFamily="2" charset="2"/>
              <a:buChar char="§"/>
              <a:defRPr/>
            </a:pPr>
            <a:endParaRPr lang="fr-CA" sz="2000" b="1" dirty="0">
              <a:solidFill>
                <a:prstClr val="black"/>
              </a:solidFill>
              <a:latin typeface="Arial Narrow" panose="020B0606020202030204" pitchFamily="34" charset="0"/>
            </a:endParaRPr>
          </a:p>
          <a:p>
            <a:pPr marL="342900" lvl="0" indent="-342900">
              <a:buClr>
                <a:srgbClr val="00B0F0"/>
              </a:buClr>
              <a:buFont typeface="Wingdings" panose="05000000000000000000" pitchFamily="2" charset="2"/>
              <a:buChar char="§"/>
              <a:defRPr/>
            </a:pPr>
            <a:r>
              <a:rPr lang="fr-CA" sz="2800" b="1" dirty="0">
                <a:solidFill>
                  <a:prstClr val="black"/>
                </a:solidFill>
                <a:latin typeface="Arial Narrow" panose="020B0606020202030204" pitchFamily="34" charset="0"/>
              </a:rPr>
              <a:t>Vous initiez un traitement par le rivaroxaban 20 mg/jour</a:t>
            </a: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indent="-342900">
              <a:buClr>
                <a:srgbClr val="00B0F0"/>
              </a:buClr>
              <a:buFont typeface="Wingdings" panose="05000000000000000000" pitchFamily="2" charset="2"/>
              <a:buChar char="§"/>
            </a:pPr>
            <a:r>
              <a:rPr lang="fr-CA" sz="2800" b="1" dirty="0">
                <a:latin typeface="Arial Narrow" pitchFamily="34" charset="0"/>
              </a:rPr>
              <a:t>Sue vous rend visite et vous apporte un formulaire que son ophtalmologiste lui a remis pour que vous le remplissiez, car elle doit se faire opérer prochainement de la cataracte.</a:t>
            </a:r>
            <a:endParaRPr kumimoji="0" lang="en-CA" sz="2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692594" y="79315"/>
            <a:ext cx="2811781"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 </a:t>
            </a:r>
            <a:r>
              <a:rPr lang="en-CA" sz="5400" b="1" dirty="0">
                <a:solidFill>
                  <a:schemeClr val="bg1"/>
                </a:solidFill>
                <a:latin typeface="Arial Narrow" panose="020B0606020202030204" pitchFamily="34" charset="0"/>
                <a:cs typeface="Aharoni" panose="02010803020104030203" pitchFamily="2" charset="-79"/>
              </a:rPr>
              <a:t>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Aharoni" panose="02010803020104030203" pitchFamily="2" charset="-79"/>
              </a:rPr>
              <a:t> </a:t>
            </a:r>
            <a:r>
              <a:rPr kumimoji="0" lang="en-CA"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rPr>
              <a:t>7</a:t>
            </a:r>
            <a:endParaRPr kumimoji="0" lang="en-US" sz="5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01850" y="5406714"/>
            <a:ext cx="1257348" cy="1433728"/>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74 </a:t>
            </a:r>
            <a:r>
              <a:rPr kumimoji="0" lang="en-CA"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pic>
        <p:nvPicPr>
          <p:cNvPr id="12" name="4E92DA43-5712-40E9-AFDC-2C1062C78C6F" descr="7646DFF2-B812-4635-AA57-5171E34E5A45@chrc">
            <a:extLst>
              <a:ext uri="{FF2B5EF4-FFF2-40B4-BE49-F238E27FC236}">
                <a16:creationId xmlns:a16="http://schemas.microsoft.com/office/drawing/2014/main" id="{4508182A-F8A5-4C3A-AB0D-7DBD4B2823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4697" y="134209"/>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69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83821" y="1332956"/>
            <a:ext cx="7988229" cy="954107"/>
          </a:xfrm>
          <a:prstGeom prst="rect">
            <a:avLst/>
          </a:prstGeom>
        </p:spPr>
        <p:txBody>
          <a:bodyPr wrap="square">
            <a:spAutoFit/>
          </a:bodyPr>
          <a:lstStyle/>
          <a:p>
            <a:pPr algn="ctr">
              <a:defRPr/>
            </a:pPr>
            <a:r>
              <a:rPr lang="fr-CA" sz="2800" b="1" dirty="0">
                <a:solidFill>
                  <a:prstClr val="white"/>
                </a:solidFill>
                <a:latin typeface="Arial Narrow" pitchFamily="34" charset="0"/>
                <a:cs typeface="Candara"/>
              </a:rPr>
              <a:t>Que conseilleriez-vous à Sue de faire concernant le rivaroxaban avant sa </a:t>
            </a:r>
            <a:r>
              <a:rPr lang="fr-CA" sz="2800" b="1" dirty="0">
                <a:solidFill>
                  <a:srgbClr val="DCF4F8"/>
                </a:solidFill>
                <a:latin typeface="Arial Narrow" pitchFamily="34" charset="0"/>
                <a:cs typeface="Candara"/>
              </a:rPr>
              <a:t>chirurgie de la cataracte</a:t>
            </a:r>
            <a:r>
              <a:rPr lang="fr-CA" sz="2800" b="1" dirty="0">
                <a:solidFill>
                  <a:prstClr val="white"/>
                </a:solidFill>
                <a:latin typeface="Arial Narrow" pitchFamily="34" charset="0"/>
                <a:cs typeface="Candara"/>
              </a:rPr>
              <a:t>?</a:t>
            </a:r>
            <a:endParaRPr kumimoji="0" lang="en-CA" sz="25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fr-CA" sz="32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Sélectionnez </a:t>
            </a:r>
            <a:r>
              <a:rPr lang="fr-CA" sz="3200" b="1" i="1" noProof="0" dirty="0">
                <a:solidFill>
                  <a:srgbClr val="23334E"/>
                </a:solidFill>
                <a:latin typeface="Arial Narrow" panose="020B0606020202030204" pitchFamily="34" charset="0"/>
                <a:cs typeface="Aharoni" panose="02010803020104030203" pitchFamily="2" charset="-79"/>
              </a:rPr>
              <a:t>l’une des options suivantes </a:t>
            </a:r>
            <a:r>
              <a:rPr kumimoji="0" lang="fr-CA" sz="32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fr-CA" sz="1200" b="1" i="1" u="none" strike="noStrike" kern="1200" cap="none" spc="0" normalizeH="0" baseline="0" noProof="0" dirty="0">
              <a:ln>
                <a:noFill/>
              </a:ln>
              <a:solidFill>
                <a:srgbClr val="254A87"/>
              </a:solidFill>
              <a:effectLst/>
              <a:uLnTx/>
              <a:uFillTx/>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pPr>
            <a:r>
              <a:rPr lang="fr-CA" sz="2800" b="1" dirty="0">
                <a:solidFill>
                  <a:prstClr val="black"/>
                </a:solidFill>
                <a:latin typeface="Arial Narrow" pitchFamily="34" charset="0"/>
                <a:ea typeface="Lato" panose="020F0502020204030203" pitchFamily="34" charset="0"/>
                <a:cs typeface="Lato" panose="020F0502020204030203" pitchFamily="34" charset="0"/>
              </a:rPr>
              <a:t>Arrêter le rivaroxaban 2 jours avant</a:t>
            </a:r>
          </a:p>
          <a:p>
            <a:pPr marL="914400" lvl="1" indent="-457200" algn="l" defTabSz="914377">
              <a:lnSpc>
                <a:spcPct val="100000"/>
              </a:lnSpc>
              <a:spcBef>
                <a:spcPts val="600"/>
              </a:spcBef>
              <a:buFont typeface="+mj-lt"/>
              <a:buAutoNum type="arabicPeriod"/>
            </a:pPr>
            <a:r>
              <a:rPr lang="fr-CA" sz="2800" b="1" dirty="0">
                <a:solidFill>
                  <a:prstClr val="black"/>
                </a:solidFill>
                <a:latin typeface="Arial Narrow" pitchFamily="34" charset="0"/>
                <a:ea typeface="Lato" panose="020F0502020204030203" pitchFamily="34" charset="0"/>
                <a:cs typeface="Lato" panose="020F0502020204030203" pitchFamily="34" charset="0"/>
              </a:rPr>
              <a:t>Arrêter le rivaroxaban 1 jour avant</a:t>
            </a:r>
          </a:p>
          <a:p>
            <a:pPr marL="914400" lvl="1" indent="-457200" algn="l" defTabSz="914377">
              <a:lnSpc>
                <a:spcPct val="100000"/>
              </a:lnSpc>
              <a:spcBef>
                <a:spcPts val="600"/>
              </a:spcBef>
              <a:buFont typeface="+mj-lt"/>
              <a:buAutoNum type="arabicPeriod"/>
            </a:pPr>
            <a:r>
              <a:rPr lang="fr-CA" sz="2800" b="1" dirty="0">
                <a:solidFill>
                  <a:prstClr val="black"/>
                </a:solidFill>
                <a:latin typeface="Arial Narrow" pitchFamily="34" charset="0"/>
                <a:ea typeface="Lato" panose="020F0502020204030203" pitchFamily="34" charset="0"/>
                <a:cs typeface="Lato" panose="020F0502020204030203" pitchFamily="34" charset="0"/>
              </a:rPr>
              <a:t>Il n’est pas nécessaire d’arrêter le rivaroxaban</a:t>
            </a:r>
          </a:p>
          <a:p>
            <a:pPr marL="914400" lvl="1" indent="-457200" algn="l" defTabSz="914377">
              <a:lnSpc>
                <a:spcPct val="100000"/>
              </a:lnSpc>
              <a:spcBef>
                <a:spcPts val="600"/>
              </a:spcBef>
              <a:buFont typeface="+mj-lt"/>
              <a:buAutoNum type="arabicPeriod"/>
            </a:pPr>
            <a:r>
              <a:rPr lang="fr-CA" sz="2800" b="1" dirty="0">
                <a:solidFill>
                  <a:prstClr val="black"/>
                </a:solidFill>
                <a:latin typeface="Arial Narrow" pitchFamily="34" charset="0"/>
                <a:ea typeface="Lato" panose="020F0502020204030203" pitchFamily="34" charset="0"/>
                <a:cs typeface="Lato" panose="020F0502020204030203" pitchFamily="34" charset="0"/>
              </a:rPr>
              <a:t>Passer à l’AAS</a:t>
            </a:r>
            <a:endPar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202BB631-DEAF-4F3B-9C73-871842DE4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4697" y="134209"/>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274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5" end="5"/>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a:defRPr/>
            </a:pPr>
            <a:r>
              <a:rPr lang="fr-FR" sz="3200" b="1" dirty="0">
                <a:solidFill>
                  <a:srgbClr val="1B1A5A"/>
                </a:solidFill>
                <a:latin typeface="Arial Narrow" pitchFamily="34" charset="0"/>
              </a:rPr>
              <a:t>Risques hémorragiques dans les cas d’interventions invasives/chirurgicales</a:t>
            </a:r>
            <a:endParaRPr kumimoji="0" lang="en-CA" sz="3200" b="1" i="0" u="none" strike="noStrike" kern="1200" cap="none" spc="0" normalizeH="0" baseline="0" noProof="0" dirty="0">
              <a:ln>
                <a:noFill/>
              </a:ln>
              <a:solidFill>
                <a:srgbClr val="183059"/>
              </a:solidFill>
              <a:effectLst/>
              <a:uLnTx/>
              <a:uFillTx/>
              <a:latin typeface="Arial Narrow" panose="020B0606020202030204" pitchFamily="34" charset="0"/>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5C70E3E-7D51-4F37-80F6-DF0B95A25C1C}"/>
              </a:ext>
            </a:extLst>
          </p:cNvPr>
          <p:cNvPicPr>
            <a:picLocks noChangeAspect="1"/>
          </p:cNvPicPr>
          <p:nvPr/>
        </p:nvPicPr>
        <p:blipFill>
          <a:blip r:embed="rId5"/>
          <a:stretch>
            <a:fillRect/>
          </a:stretch>
        </p:blipFill>
        <p:spPr>
          <a:xfrm>
            <a:off x="762481" y="1315501"/>
            <a:ext cx="7297001" cy="4805939"/>
          </a:xfrm>
          <a:prstGeom prst="rect">
            <a:avLst/>
          </a:prstGeom>
          <a:ln>
            <a:noFill/>
          </a:ln>
          <a:effectLst>
            <a:outerShdw blurRad="292100" dist="139700" dir="2700000" algn="tl" rotWithShape="0">
              <a:srgbClr val="333333">
                <a:alpha val="65000"/>
              </a:srgbClr>
            </a:outerShdw>
          </a:effectLst>
        </p:spPr>
      </p:pic>
      <p:pic>
        <p:nvPicPr>
          <p:cNvPr id="10" name="4E92DA43-5712-40E9-AFDC-2C1062C78C6F" descr="7646DFF2-B812-4635-AA57-5171E34E5A45@chrc">
            <a:extLst>
              <a:ext uri="{FF2B5EF4-FFF2-40B4-BE49-F238E27FC236}">
                <a16:creationId xmlns:a16="http://schemas.microsoft.com/office/drawing/2014/main" id="{42C0373A-167C-44E0-88EB-04A421B11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4697" y="134209"/>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722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52640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a:defRPr/>
            </a:pPr>
            <a:r>
              <a:rPr lang="fr-BE" sz="3600" b="1" dirty="0">
                <a:solidFill>
                  <a:srgbClr val="1B1A5A"/>
                </a:solidFill>
                <a:latin typeface="Arial Narrow" pitchFamily="34" charset="0"/>
              </a:rPr>
              <a:t>Recommandations de pratique               clinique de 2016 de la SCC</a:t>
            </a:r>
            <a:r>
              <a:rPr lang="en-CA" sz="3600" b="1" dirty="0">
                <a:solidFill>
                  <a:srgbClr val="1B1A5A"/>
                </a:solidFill>
                <a:latin typeface="Arial Narrow" pitchFamily="34" charset="0"/>
                <a:cs typeface="Aharoni" panose="02010803020104030203" pitchFamily="2" charset="-79"/>
              </a:rPr>
              <a:t>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1857277"/>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855282"/>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861521"/>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307342D-28B2-4B83-8529-A692AA9DAE46}"/>
              </a:ext>
            </a:extLst>
          </p:cNvPr>
          <p:cNvSpPr txBox="1"/>
          <p:nvPr/>
        </p:nvSpPr>
        <p:spPr>
          <a:xfrm>
            <a:off x="217295" y="2554360"/>
            <a:ext cx="8813997" cy="24929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RECOMMANDATION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lvl="0" algn="ctr" defTabSz="914400">
              <a:defRPr/>
            </a:pPr>
            <a:r>
              <a:rPr lang="fr-CA" dirty="0">
                <a:solidFill>
                  <a:prstClr val="black"/>
                </a:solidFill>
                <a:latin typeface="Arial Narrow" pitchFamily="34" charset="0"/>
                <a:cs typeface="Candara"/>
              </a:rPr>
              <a:t>Nous suggérons que </a:t>
            </a:r>
            <a:r>
              <a:rPr lang="fr-CA" dirty="0">
                <a:solidFill>
                  <a:srgbClr val="5BCCDF"/>
                </a:solidFill>
                <a:latin typeface="Arial Narrow" pitchFamily="34" charset="0"/>
                <a:cs typeface="Candara"/>
              </a:rPr>
              <a:t>l’</a:t>
            </a:r>
            <a:r>
              <a:rPr lang="fr-CA" b="1" dirty="0">
                <a:solidFill>
                  <a:srgbClr val="5BCCDF"/>
                </a:solidFill>
                <a:latin typeface="Arial Narrow" pitchFamily="34" charset="0"/>
                <a:cs typeface="Candara"/>
              </a:rPr>
              <a:t>interruption du traitement anticoagulant, en particulier pour les AVK,</a:t>
            </a:r>
            <a:r>
              <a:rPr lang="fr-CA" b="1" dirty="0">
                <a:solidFill>
                  <a:srgbClr val="D26638"/>
                </a:solidFill>
                <a:latin typeface="Arial Narrow" pitchFamily="34" charset="0"/>
                <a:cs typeface="Candara"/>
              </a:rPr>
              <a:t> </a:t>
            </a:r>
            <a:r>
              <a:rPr lang="fr-CA" dirty="0">
                <a:latin typeface="Arial Narrow" pitchFamily="34" charset="0"/>
                <a:cs typeface="Candara"/>
              </a:rPr>
              <a:t>chez un patient atteint de FA/FLA, </a:t>
            </a:r>
            <a:r>
              <a:rPr lang="fr-CA" b="1" dirty="0">
                <a:solidFill>
                  <a:srgbClr val="5BCCDF"/>
                </a:solidFill>
                <a:latin typeface="Arial Narrow" pitchFamily="34" charset="0"/>
                <a:cs typeface="Candara"/>
              </a:rPr>
              <a:t>n’est pas nécessaire pour la plupart des interventions à faible risque hémorragique</a:t>
            </a:r>
            <a:r>
              <a:rPr lang="fr-CA" dirty="0">
                <a:solidFill>
                  <a:prstClr val="black"/>
                </a:solidFill>
                <a:latin typeface="Arial Narrow" pitchFamily="34" charset="0"/>
                <a:cs typeface="Candara"/>
              </a:rPr>
              <a:t>, telles que l’implantation d’un dispositif cardiaque (stimulateur cardiaque ou défibrillateur implantable) et la plupart des interventions dentaires </a:t>
            </a:r>
          </a:p>
          <a:p>
            <a:pPr lvl="0" algn="ctr" defTabSz="914400">
              <a:defRPr/>
            </a:pPr>
            <a:endParaRPr lang="fr-CA" dirty="0">
              <a:solidFill>
                <a:prstClr val="black"/>
              </a:solidFill>
              <a:latin typeface="Arial Narrow" pitchFamily="34" charset="0"/>
              <a:cs typeface="Candara"/>
            </a:endParaRPr>
          </a:p>
          <a:p>
            <a:pPr lvl="0" algn="ctr" defTabSz="914400">
              <a:defRPr/>
            </a:pPr>
            <a:r>
              <a:rPr lang="fr-CA" sz="1600" dirty="0">
                <a:solidFill>
                  <a:prstClr val="black"/>
                </a:solidFill>
                <a:latin typeface="Arial Narrow" pitchFamily="34" charset="0"/>
                <a:cs typeface="Candara"/>
              </a:rPr>
              <a:t>(Recommandations conditionnelle, niveau de preuve modéré)</a:t>
            </a:r>
            <a:endParaRPr kumimoji="0" lang="en-CA" sz="1600" b="0" i="0" u="none" strike="noStrike" kern="1200" cap="none" spc="0" normalizeH="0" baseline="0" noProof="0" dirty="0">
              <a:ln>
                <a:noFill/>
              </a:ln>
              <a:solidFill>
                <a:prstClr val="black"/>
              </a:solidFill>
              <a:effectLst/>
              <a:uLnTx/>
              <a:uFillTx/>
              <a:latin typeface="Arial Narrow"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3E788195-386F-4ED7-AF98-6310D0C4FC48}"/>
              </a:ext>
            </a:extLst>
          </p:cNvPr>
          <p:cNvSpPr txBox="1"/>
          <p:nvPr/>
        </p:nvSpPr>
        <p:spPr>
          <a:xfrm>
            <a:off x="212576" y="5155868"/>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000" b="0" i="0" u="none" strike="noStrike" kern="1200" cap="none" spc="0" normalizeH="0" baseline="0" dirty="0">
                <a:ln>
                  <a:noFill/>
                </a:ln>
                <a:solidFill>
                  <a:prstClr val="black">
                    <a:lumMod val="85000"/>
                    <a:lumOff val="15000"/>
                  </a:prstClr>
                </a:solidFill>
                <a:effectLst/>
                <a:uLnTx/>
                <a:uFillTx/>
                <a:latin typeface="Arial Narrow" panose="020B0606020202030204" pitchFamily="34" charset="0"/>
                <a:ea typeface="+mn-ea"/>
                <a:cs typeface="+mn-cs"/>
              </a:rPr>
              <a:t>FA= Fibrillation auriculaire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CH" sz="1000" b="0" i="0" u="none" strike="noStrike" kern="1200" cap="none" spc="0" normalizeH="0" baseline="0" dirty="0">
                <a:ln>
                  <a:noFill/>
                </a:ln>
                <a:solidFill>
                  <a:prstClr val="black">
                    <a:lumMod val="85000"/>
                    <a:lumOff val="15000"/>
                  </a:prstClr>
                </a:solidFill>
                <a:effectLst/>
                <a:uLnTx/>
                <a:uFillTx/>
                <a:latin typeface="Arial Narrow" panose="020B0606020202030204" pitchFamily="34" charset="0"/>
                <a:ea typeface="+mn-ea"/>
                <a:cs typeface="+mn-cs"/>
              </a:rPr>
              <a:t>FLA = Fluter</a:t>
            </a:r>
            <a:r>
              <a:rPr kumimoji="0" lang="fr-CH" sz="1000" b="0" i="0" u="none" strike="noStrike" kern="1200" cap="none" spc="0" normalizeH="0" dirty="0">
                <a:ln>
                  <a:noFill/>
                </a:ln>
                <a:solidFill>
                  <a:prstClr val="black">
                    <a:lumMod val="85000"/>
                    <a:lumOff val="15000"/>
                  </a:prstClr>
                </a:solidFill>
                <a:effectLst/>
                <a:uLnTx/>
                <a:uFillTx/>
                <a:latin typeface="Arial Narrow" panose="020B0606020202030204" pitchFamily="34" charset="0"/>
                <a:ea typeface="+mn-ea"/>
                <a:cs typeface="+mn-cs"/>
              </a:rPr>
              <a:t> auriculaire</a:t>
            </a:r>
            <a:endParaRPr kumimoji="0" lang="fr-CH" sz="1000" b="0" i="0" u="none" strike="noStrike" kern="1200" cap="none" spc="0" normalizeH="0" baseline="0" dirty="0">
              <a:ln>
                <a:noFill/>
              </a:ln>
              <a:solidFill>
                <a:prstClr val="black">
                  <a:lumMod val="85000"/>
                  <a:lumOff val="15000"/>
                </a:prstClr>
              </a:solidFill>
              <a:effectLst/>
              <a:uLnTx/>
              <a:uFillTx/>
              <a:latin typeface="Arial Narrow" panose="020B0606020202030204" pitchFamily="34" charset="0"/>
              <a:ea typeface="+mn-ea"/>
              <a:cs typeface="+mn-cs"/>
            </a:endParaRPr>
          </a:p>
        </p:txBody>
      </p:sp>
      <p:pic>
        <p:nvPicPr>
          <p:cNvPr id="16" name="Picture 2" descr="Image result for canadian cardiovascular society french logo">
            <a:extLst>
              <a:ext uri="{FF2B5EF4-FFF2-40B4-BE49-F238E27FC236}">
                <a16:creationId xmlns:a16="http://schemas.microsoft.com/office/drawing/2014/main" id="{4DB8812B-BB5B-423C-A193-B11138664B40}"/>
              </a:ext>
            </a:extLst>
          </p:cNvPr>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679233" y="2040576"/>
            <a:ext cx="4066124" cy="535797"/>
          </a:xfrm>
          <a:prstGeom prst="rect">
            <a:avLst/>
          </a:prstGeom>
          <a:noFill/>
          <a:extLst>
            <a:ext uri="{909E8E84-426E-40DD-AFC4-6F175D3DCCD1}">
              <a14:hiddenFill xmlns:a14="http://schemas.microsoft.com/office/drawing/2010/main">
                <a:solidFill>
                  <a:srgbClr val="FFFFFF"/>
                </a:solidFill>
              </a14:hiddenFill>
            </a:ext>
          </a:extLst>
        </p:spPr>
      </p:pic>
      <p:pic>
        <p:nvPicPr>
          <p:cNvPr id="17" name="4E92DA43-5712-40E9-AFDC-2C1062C78C6F" descr="7646DFF2-B812-4635-AA57-5171E34E5A45@chrc">
            <a:extLst>
              <a:ext uri="{FF2B5EF4-FFF2-40B4-BE49-F238E27FC236}">
                <a16:creationId xmlns:a16="http://schemas.microsoft.com/office/drawing/2014/main" id="{6EB772F5-8E3E-41D4-B080-288BE0FD98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260" y="266818"/>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1447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rgbClr val="19325C"/>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4400" b="1" i="0" u="none" strike="noStrike" kern="1200" cap="none" spc="0" normalizeH="0" baseline="0" dirty="0">
                <a:ln>
                  <a:noFill/>
                </a:ln>
                <a:solidFill>
                  <a:prstClr val="white"/>
                </a:solidFill>
                <a:effectLst/>
                <a:uLnTx/>
                <a:uFillTx/>
                <a:latin typeface="Arial Narrow" panose="020B0606020202030204" pitchFamily="34" charset="0"/>
                <a:ea typeface="+mn-ea"/>
                <a:cs typeface="+mn-cs"/>
              </a:rPr>
              <a:t>Visite clinique 4</a:t>
            </a:r>
            <a:endParaRPr kumimoji="0" lang="fr-CA" sz="3200" b="0" i="0" u="none" strike="noStrike" kern="1200" cap="none" spc="100" normalizeH="0" baseline="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lvl="0" algn="ctr">
              <a:defRPr/>
            </a:pPr>
            <a:r>
              <a:rPr kumimoji="0" lang="fr-FR" sz="5400" b="1" i="0" u="none" strike="noStrike" kern="1200" cap="none" spc="0" normalizeH="0" baseline="0" dirty="0">
                <a:ln>
                  <a:noFill/>
                </a:ln>
                <a:solidFill>
                  <a:srgbClr val="19325C"/>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a:t>
            </a:r>
            <a:r>
              <a:rPr lang="en-CA" sz="5400" b="1" dirty="0">
                <a:solidFill>
                  <a:srgbClr val="19325C"/>
                </a:solidFill>
                <a:latin typeface="Arial Narrow" panose="020B0606020202030204" pitchFamily="34" charset="0"/>
                <a:cs typeface="Aharoni" panose="02010803020104030203" pitchFamily="2" charset="-79"/>
              </a:rPr>
              <a:t>n</a:t>
            </a:r>
            <a:r>
              <a:rPr lang="fr-FR" sz="5400" b="1" baseline="30000" dirty="0">
                <a:solidFill>
                  <a:srgbClr val="19325C"/>
                </a:solidFill>
                <a:latin typeface="Arial Narrow" pitchFamily="34" charset="0"/>
              </a:rPr>
              <a:t>o</a:t>
            </a: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7</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BCC70888-3677-4E05-AB89-FE58961A0E54}"/>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89133"/>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087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420183" y="1406523"/>
            <a:ext cx="5561892" cy="4154984"/>
          </a:xfrm>
          <a:prstGeom prst="rect">
            <a:avLst/>
          </a:prstGeom>
          <a:noFill/>
        </p:spPr>
        <p:txBody>
          <a:bodyPr wrap="square" rtlCol="0">
            <a:spAutoFit/>
          </a:bodyPr>
          <a:lstStyle/>
          <a:p>
            <a:pPr marL="342900" indent="-342900">
              <a:buClr>
                <a:srgbClr val="00B0F0"/>
              </a:buClr>
              <a:buFont typeface="Wingdings" panose="05000000000000000000" pitchFamily="2" charset="2"/>
              <a:buChar char="§"/>
              <a:defRPr/>
            </a:pPr>
            <a:r>
              <a:rPr lang="fr-CA" sz="2800" b="1" dirty="0">
                <a:latin typeface="Arial Narrow" pitchFamily="34" charset="0"/>
              </a:rPr>
              <a:t>Sue a maintenant 80 ans et prend jusqu’à présent du dabigatran 150 mg </a:t>
            </a:r>
            <a:r>
              <a:rPr lang="fr-CA" sz="2800" b="1" dirty="0" err="1">
                <a:latin typeface="Arial Narrow" pitchFamily="34" charset="0"/>
              </a:rPr>
              <a:t>bid</a:t>
            </a:r>
            <a:r>
              <a:rPr lang="fr-CA" sz="2800" b="1" dirty="0">
                <a:latin typeface="Arial Narrow" pitchFamily="34" charset="0"/>
              </a:rPr>
              <a:t>. </a:t>
            </a:r>
          </a:p>
          <a:p>
            <a:pPr marR="0" lvl="0" algn="l" defTabSz="457200" rtl="0" eaLnBrk="1" fontAlgn="auto" latinLnBrk="0" hangingPunct="1">
              <a:lnSpc>
                <a:spcPct val="100000"/>
              </a:lnSpc>
              <a:spcBef>
                <a:spcPts val="0"/>
              </a:spcBef>
              <a:spcAft>
                <a:spcPts val="0"/>
              </a:spcAft>
              <a:buClr>
                <a:srgbClr val="00B0F0"/>
              </a:buClr>
              <a:buSzTx/>
              <a:tabLst/>
              <a:defRPr/>
            </a:pPr>
            <a:endParaRPr kumimoji="0" lang="fr-CA" sz="2000"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indent="-342900">
              <a:buClr>
                <a:srgbClr val="00B0F0"/>
              </a:buClr>
              <a:buFont typeface="Wingdings" panose="05000000000000000000" pitchFamily="2" charset="2"/>
              <a:buChar char="§"/>
            </a:pPr>
            <a:r>
              <a:rPr lang="fr-CA" sz="2800" b="1" dirty="0">
                <a:latin typeface="Arial Narrow" pitchFamily="34" charset="0"/>
              </a:rPr>
              <a:t>Son </a:t>
            </a:r>
            <a:r>
              <a:rPr lang="fr-CA" sz="2800" b="1" dirty="0" err="1">
                <a:latin typeface="Arial Narrow" pitchFamily="34" charset="0"/>
              </a:rPr>
              <a:t>TFGe</a:t>
            </a:r>
            <a:r>
              <a:rPr lang="fr-CA" sz="2800" b="1" dirty="0">
                <a:latin typeface="Arial Narrow" pitchFamily="34" charset="0"/>
              </a:rPr>
              <a:t> a baissé à 42 </a:t>
            </a:r>
            <a:r>
              <a:rPr lang="fr-CA" sz="2800" b="1" dirty="0" err="1">
                <a:latin typeface="Arial Narrow" pitchFamily="34" charset="0"/>
              </a:rPr>
              <a:t>mL</a:t>
            </a:r>
            <a:r>
              <a:rPr lang="fr-CA" sz="2800" b="1" dirty="0">
                <a:latin typeface="Arial Narrow" pitchFamily="34" charset="0"/>
              </a:rPr>
              <a:t>/min/1,73 m</a:t>
            </a:r>
            <a:r>
              <a:rPr lang="fr-CA" sz="2800" b="1" baseline="30000" dirty="0">
                <a:latin typeface="Arial Narrow" pitchFamily="34" charset="0"/>
              </a:rPr>
              <a:t>2</a:t>
            </a:r>
            <a:r>
              <a:rPr lang="fr-CA" sz="2800" b="1" dirty="0">
                <a:latin typeface="Arial Narrow" pitchFamily="34" charset="0"/>
              </a:rPr>
              <a:t> (créatinine 104 </a:t>
            </a:r>
            <a:r>
              <a:rPr lang="fr-CA" sz="2800" b="1" dirty="0" err="1">
                <a:latin typeface="Arial Narrow" pitchFamily="34" charset="0"/>
              </a:rPr>
              <a:t>mmol</a:t>
            </a:r>
            <a:r>
              <a:rPr lang="fr-CA" sz="2800" b="1" dirty="0">
                <a:latin typeface="Arial Narrow" pitchFamily="34" charset="0"/>
              </a:rPr>
              <a:t>/L)</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fr-CA" sz="2000"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lvl="0" indent="-342900">
              <a:buClr>
                <a:srgbClr val="00B0F0"/>
              </a:buClr>
              <a:buFont typeface="Wingdings" panose="05000000000000000000" pitchFamily="2" charset="2"/>
              <a:buChar char="§"/>
            </a:pPr>
            <a:r>
              <a:rPr lang="fr-CA" sz="2800" b="1" dirty="0">
                <a:solidFill>
                  <a:prstClr val="black"/>
                </a:solidFill>
                <a:latin typeface="Arial Narrow" panose="020B0606020202030204" pitchFamily="34" charset="0"/>
              </a:rPr>
              <a:t> Vous êtes préoccupé et vous vous demandez ce que vous devez faire concernant son AOD.</a:t>
            </a:r>
            <a:endParaRPr kumimoji="0" lang="fr-CA" sz="3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17" name="Rectangle 16">
            <a:extLst>
              <a:ext uri="{FF2B5EF4-FFF2-40B4-BE49-F238E27FC236}">
                <a16:creationId xmlns:a16="http://schemas.microsoft.com/office/drawing/2014/main" id="{583F703E-5F2E-45D6-B071-D3FB233EB843}"/>
              </a:ext>
            </a:extLst>
          </p:cNvPr>
          <p:cNvSpPr/>
          <p:nvPr/>
        </p:nvSpPr>
        <p:spPr>
          <a:xfrm>
            <a:off x="182880" y="0"/>
            <a:ext cx="2832633"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schemeClr val="bg1"/>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Aharoni" panose="02010803020104030203" pitchFamily="2" charset="-79"/>
              </a:rPr>
              <a:t> </a:t>
            </a:r>
            <a:r>
              <a:rPr lang="en-CA" sz="5400" b="1" dirty="0">
                <a:solidFill>
                  <a:schemeClr val="bg1"/>
                </a:solidFill>
                <a:latin typeface="Arial Narrow" panose="020B0606020202030204" pitchFamily="34" charset="0"/>
                <a:cs typeface="Aharoni" panose="02010803020104030203" pitchFamily="2" charset="-79"/>
              </a:rPr>
              <a:t>n</a:t>
            </a:r>
            <a:r>
              <a:rPr lang="fr-FR" sz="5400" b="1" baseline="30000" dirty="0">
                <a:solidFill>
                  <a:schemeClr val="bg1"/>
                </a:solidFill>
                <a:latin typeface="Arial Narrow" pitchFamily="34" charset="0"/>
              </a:rPr>
              <a:t>o </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Aharoni" panose="02010803020104030203" pitchFamily="2" charset="-79"/>
              </a:rPr>
              <a:t>7</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01850" y="5406714"/>
            <a:ext cx="1257348" cy="1433728"/>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80 </a:t>
            </a:r>
            <a:r>
              <a:rPr kumimoji="0" lang="en-CA"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pic>
        <p:nvPicPr>
          <p:cNvPr id="12" name="4E92DA43-5712-40E9-AFDC-2C1062C78C6F" descr="7646DFF2-B812-4635-AA57-5171E34E5A45@chrc">
            <a:extLst>
              <a:ext uri="{FF2B5EF4-FFF2-40B4-BE49-F238E27FC236}">
                <a16:creationId xmlns:a16="http://schemas.microsoft.com/office/drawing/2014/main" id="{D2940E5C-D5DC-4A08-836C-5B19C7C08F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260" y="266818"/>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1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2275067" y="1253061"/>
            <a:ext cx="5773786" cy="1200329"/>
          </a:xfrm>
          <a:prstGeom prst="rect">
            <a:avLst/>
          </a:prstGeom>
        </p:spPr>
        <p:txBody>
          <a:bodyPr wrap="square">
            <a:spAutoFit/>
          </a:bodyPr>
          <a:lstStyle/>
          <a:p>
            <a:pPr algn="ctr">
              <a:defRPr/>
            </a:pPr>
            <a:r>
              <a:rPr lang="fr-FR" sz="3600" b="1" dirty="0">
                <a:solidFill>
                  <a:sysClr val="window" lastClr="FFFFFF"/>
                </a:solidFill>
                <a:latin typeface="Arial Narrow" pitchFamily="34" charset="0"/>
                <a:cs typeface="Candara"/>
              </a:rPr>
              <a:t>Que faites-vous concernant les AOD de Sue?</a:t>
            </a:r>
            <a:endParaRPr lang="fr-FR" sz="3600" b="1" dirty="0">
              <a:solidFill>
                <a:prstClr val="white"/>
              </a:solidFill>
              <a:latin typeface="Arial Narrow"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6306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fr-BE"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rPr>
              <a:t>Sélectionne</a:t>
            </a:r>
            <a:r>
              <a:rPr lang="fr-BE" b="1" i="1" dirty="0">
                <a:solidFill>
                  <a:srgbClr val="23334E"/>
                </a:solidFill>
                <a:latin typeface="Arial Narrow" panose="020B0606020202030204" pitchFamily="34" charset="0"/>
                <a:cs typeface="Aharoni" panose="02010803020104030203" pitchFamily="2" charset="-79"/>
              </a:rPr>
              <a:t>z une ou plusieurs des options suivantes :</a:t>
            </a:r>
            <a:endParaRPr kumimoji="0" lang="fr-BE" sz="2400" b="1" i="1" u="none" strike="noStrike" kern="1200" cap="none" spc="0" normalizeH="0" baseline="0" noProof="0" dirty="0">
              <a:ln>
                <a:noFill/>
              </a:ln>
              <a:solidFill>
                <a:srgbClr val="23334E"/>
              </a:solidFill>
              <a:effectLst/>
              <a:uLnTx/>
              <a:uFillTx/>
              <a:latin typeface="Arial Narrow" panose="020B0606020202030204" pitchFamily="34" charset="0"/>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1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800100" lvl="1" indent="-457200" algn="l">
              <a:spcBef>
                <a:spcPts val="375"/>
              </a:spcBef>
              <a:buFont typeface="+mj-lt"/>
              <a:buAutoNum type="arabicPeriod"/>
            </a:pPr>
            <a:r>
              <a:rPr lang="fr-CA" b="1" dirty="0">
                <a:solidFill>
                  <a:prstClr val="black"/>
                </a:solidFill>
                <a:latin typeface="Arial Narrow" pitchFamily="34" charset="0"/>
              </a:rPr>
              <a:t>Continuer le dabigatran 150 mg BID </a:t>
            </a:r>
          </a:p>
          <a:p>
            <a:pPr marL="800100" lvl="1" indent="-457200" algn="l">
              <a:spcBef>
                <a:spcPts val="375"/>
              </a:spcBef>
              <a:buFont typeface="+mj-lt"/>
              <a:buAutoNum type="arabicPeriod"/>
            </a:pPr>
            <a:r>
              <a:rPr lang="fr-CA" b="1" dirty="0">
                <a:solidFill>
                  <a:prstClr val="black"/>
                </a:solidFill>
                <a:latin typeface="Arial Narrow" pitchFamily="34" charset="0"/>
              </a:rPr>
              <a:t>Passer au dabigatran 110 mg BID </a:t>
            </a:r>
          </a:p>
          <a:p>
            <a:pPr marL="800100" lvl="1" indent="-457200" algn="l">
              <a:spcBef>
                <a:spcPts val="375"/>
              </a:spcBef>
              <a:buFont typeface="+mj-lt"/>
              <a:buAutoNum type="arabicPeriod"/>
            </a:pPr>
            <a:r>
              <a:rPr lang="fr-CA" b="1" dirty="0">
                <a:solidFill>
                  <a:prstClr val="black"/>
                </a:solidFill>
                <a:latin typeface="Arial Narrow" pitchFamily="34" charset="0"/>
              </a:rPr>
              <a:t>Passer au rivaroxaban 20 mg DIE</a:t>
            </a:r>
          </a:p>
          <a:p>
            <a:pPr marL="800100" lvl="1" indent="-457200" algn="l">
              <a:spcBef>
                <a:spcPts val="375"/>
              </a:spcBef>
              <a:buFont typeface="+mj-lt"/>
              <a:buAutoNum type="arabicPeriod"/>
            </a:pPr>
            <a:r>
              <a:rPr lang="fr-CA" b="1" dirty="0">
                <a:solidFill>
                  <a:prstClr val="black"/>
                </a:solidFill>
                <a:latin typeface="Arial Narrow" pitchFamily="34" charset="0"/>
              </a:rPr>
              <a:t>Passer au rivaroxaban 15 mg DIE</a:t>
            </a:r>
          </a:p>
          <a:p>
            <a:pPr marL="800100" lvl="1" indent="-457200" algn="l">
              <a:spcBef>
                <a:spcPts val="375"/>
              </a:spcBef>
              <a:buFont typeface="+mj-lt"/>
              <a:buAutoNum type="arabicPeriod"/>
            </a:pPr>
            <a:r>
              <a:rPr lang="fr-CA" b="1" dirty="0">
                <a:solidFill>
                  <a:prstClr val="black"/>
                </a:solidFill>
                <a:latin typeface="Arial Narrow" pitchFamily="34" charset="0"/>
              </a:rPr>
              <a:t>Passer à l’apixaban 5 mg BID </a:t>
            </a:r>
          </a:p>
          <a:p>
            <a:pPr marL="800100" lvl="1" indent="-457200" algn="l">
              <a:spcBef>
                <a:spcPts val="375"/>
              </a:spcBef>
              <a:buFont typeface="+mj-lt"/>
              <a:buAutoNum type="arabicPeriod"/>
            </a:pPr>
            <a:r>
              <a:rPr lang="fr-CA" b="1" dirty="0">
                <a:solidFill>
                  <a:prstClr val="black"/>
                </a:solidFill>
                <a:latin typeface="Arial Narrow" pitchFamily="34" charset="0"/>
              </a:rPr>
              <a:t>Passer à l’apixaban 2,5 mg BID</a:t>
            </a:r>
          </a:p>
          <a:p>
            <a:pPr marL="800100" lvl="1" indent="-457200" algn="l">
              <a:spcBef>
                <a:spcPts val="375"/>
              </a:spcBef>
              <a:buFont typeface="+mj-lt"/>
              <a:buAutoNum type="arabicPeriod"/>
            </a:pPr>
            <a:r>
              <a:rPr lang="fr-CA" b="1" dirty="0">
                <a:solidFill>
                  <a:prstClr val="black"/>
                </a:solidFill>
                <a:latin typeface="Arial Narrow" pitchFamily="34" charset="0"/>
              </a:rPr>
              <a:t>Passer à l’</a:t>
            </a:r>
            <a:r>
              <a:rPr lang="fr-CA" b="1" dirty="0" err="1">
                <a:solidFill>
                  <a:prstClr val="black"/>
                </a:solidFill>
                <a:latin typeface="Arial Narrow" pitchFamily="34" charset="0"/>
              </a:rPr>
              <a:t>édoxaban</a:t>
            </a:r>
            <a:r>
              <a:rPr lang="fr-CA" b="1" dirty="0">
                <a:solidFill>
                  <a:prstClr val="black"/>
                </a:solidFill>
                <a:latin typeface="Arial Narrow" pitchFamily="34" charset="0"/>
              </a:rPr>
              <a:t> 60 mg DIE</a:t>
            </a:r>
          </a:p>
          <a:p>
            <a:pPr marL="800100" lvl="1" indent="-457200" algn="l">
              <a:spcBef>
                <a:spcPts val="375"/>
              </a:spcBef>
              <a:buFont typeface="+mj-lt"/>
              <a:buAutoNum type="arabicPeriod"/>
            </a:pPr>
            <a:r>
              <a:rPr lang="fr-CA" b="1" dirty="0">
                <a:solidFill>
                  <a:prstClr val="black"/>
                </a:solidFill>
                <a:latin typeface="Arial Narrow" pitchFamily="34" charset="0"/>
              </a:rPr>
              <a:t>Passer à l’</a:t>
            </a:r>
            <a:r>
              <a:rPr lang="fr-CA" b="1" dirty="0" err="1">
                <a:solidFill>
                  <a:prstClr val="black"/>
                </a:solidFill>
                <a:latin typeface="Arial Narrow" pitchFamily="34" charset="0"/>
              </a:rPr>
              <a:t>édoxaban</a:t>
            </a:r>
            <a:r>
              <a:rPr lang="fr-CA" b="1" dirty="0">
                <a:solidFill>
                  <a:prstClr val="black"/>
                </a:solidFill>
                <a:latin typeface="Arial Narrow" pitchFamily="34" charset="0"/>
              </a:rPr>
              <a:t> 30 mg DIE</a:t>
            </a:r>
            <a:endParaRPr lang="en-CA" dirty="0">
              <a:solidFill>
                <a:prstClr val="black"/>
              </a:solidFill>
              <a:latin typeface="Arial Narrow" pitchFamily="34" charset="0"/>
              <a:cs typeface="Candara"/>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3602" y="254074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21ACC069-FE16-4A32-A03F-1B45419FD8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0493" y="84464"/>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136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3" end="3"/>
                                            </p:txEl>
                                          </p:spTgt>
                                        </p:tgtEl>
                                        <p:attrNameLst>
                                          <p:attrName>style.color</p:attrName>
                                        </p:attrNameLst>
                                      </p:cBhvr>
                                      <p:to>
                                        <a:srgbClr val="5BCCDF"/>
                                      </p:to>
                                    </p:animClr>
                                  </p:childTnLst>
                                </p:cTn>
                              </p:par>
                              <p:par>
                                <p:cTn id="7" presetID="3" presetClass="emph" presetSubtype="2" fill="hold" nodeType="withEffect">
                                  <p:stCondLst>
                                    <p:cond delay="0"/>
                                  </p:stCondLst>
                                  <p:childTnLst>
                                    <p:animClr clrSpc="rgb" dir="cw">
                                      <p:cBhvr override="childStyle">
                                        <p:cTn id="8" dur="500" fill="hold"/>
                                        <p:tgtEl>
                                          <p:spTgt spid="33">
                                            <p:txEl>
                                              <p:pRg st="5" end="5"/>
                                            </p:txEl>
                                          </p:spTgt>
                                        </p:tgtEl>
                                        <p:attrNameLst>
                                          <p:attrName>style.color</p:attrName>
                                        </p:attrNameLst>
                                      </p:cBhvr>
                                      <p:to>
                                        <a:srgbClr val="5BCCDF"/>
                                      </p:to>
                                    </p:animClr>
                                  </p:childTnLst>
                                </p:cTn>
                              </p:par>
                              <p:par>
                                <p:cTn id="9" presetID="3" presetClass="emph" presetSubtype="2" fill="hold" nodeType="withEffect">
                                  <p:stCondLst>
                                    <p:cond delay="0"/>
                                  </p:stCondLst>
                                  <p:childTnLst>
                                    <p:animClr clrSpc="rgb" dir="cw">
                                      <p:cBhvr override="childStyle">
                                        <p:cTn id="10" dur="500" fill="hold"/>
                                        <p:tgtEl>
                                          <p:spTgt spid="33">
                                            <p:txEl>
                                              <p:pRg st="6" end="6"/>
                                            </p:txEl>
                                          </p:spTgt>
                                        </p:tgtEl>
                                        <p:attrNameLst>
                                          <p:attrName>style.color</p:attrName>
                                        </p:attrNameLst>
                                      </p:cBhvr>
                                      <p:to>
                                        <a:srgbClr val="5BCCDF"/>
                                      </p:to>
                                    </p:animClr>
                                  </p:childTnLst>
                                </p:cTn>
                              </p:par>
                              <p:par>
                                <p:cTn id="11" presetID="3" presetClass="emph" presetSubtype="2" fill="hold" nodeType="withEffect">
                                  <p:stCondLst>
                                    <p:cond delay="0"/>
                                  </p:stCondLst>
                                  <p:childTnLst>
                                    <p:animClr clrSpc="rgb" dir="cw">
                                      <p:cBhvr override="childStyle">
                                        <p:cTn id="12" dur="500" fill="hold"/>
                                        <p:tgtEl>
                                          <p:spTgt spid="33">
                                            <p:txEl>
                                              <p:pRg st="9" end="9"/>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Divulgation de soutien commercial</a:t>
            </a:r>
          </a:p>
        </p:txBody>
      </p:sp>
      <p:pic>
        <p:nvPicPr>
          <p:cNvPr id="10" name="4E92DA43-5712-40E9-AFDC-2C1062C78C6F" descr="7646DFF2-B812-4635-AA57-5171E34E5A45@chrc">
            <a:extLst>
              <a:ext uri="{FF2B5EF4-FFF2-40B4-BE49-F238E27FC236}">
                <a16:creationId xmlns:a16="http://schemas.microsoft.com/office/drawing/2014/main" id="{8256D66B-F9BB-4FDA-BF72-7AE04BFB2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a:extLst>
              <a:ext uri="{FF2B5EF4-FFF2-40B4-BE49-F238E27FC236}">
                <a16:creationId xmlns:a16="http://schemas.microsoft.com/office/drawing/2014/main" id="{712727A1-5857-44D5-AE49-D2675786637F}"/>
              </a:ext>
            </a:extLst>
          </p:cNvPr>
          <p:cNvSpPr txBox="1">
            <a:spLocks/>
          </p:cNvSpPr>
          <p:nvPr/>
        </p:nvSpPr>
        <p:spPr>
          <a:xfrm>
            <a:off x="271009" y="1278357"/>
            <a:ext cx="8720592" cy="490975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defRPr/>
            </a:pPr>
            <a:r>
              <a:rPr lang="fr-BE" b="1" kern="0" dirty="0">
                <a:solidFill>
                  <a:schemeClr val="tx1">
                    <a:lumMod val="75000"/>
                    <a:lumOff val="25000"/>
                  </a:schemeClr>
                </a:solidFill>
                <a:latin typeface="Arial Narrow" panose="020B0606020202030204" pitchFamily="34" charset="0"/>
                <a:sym typeface="Arial Narrow Bold" charset="0"/>
              </a:rPr>
              <a:t>Ce programme a reçu le soutien financier de BMS et Pfizer Alliance Canada sous la forme d’une subvention à l’éducation.</a:t>
            </a:r>
            <a:endParaRPr lang="fr-BE" b="1" kern="0" dirty="0">
              <a:solidFill>
                <a:schemeClr val="tx1">
                  <a:lumMod val="75000"/>
                  <a:lumOff val="25000"/>
                </a:schemeClr>
              </a:solidFill>
              <a:latin typeface="Arial Narrow" panose="020B0606020202030204" pitchFamily="34" charset="0"/>
            </a:endParaRPr>
          </a:p>
          <a:p>
            <a:pPr algn="l">
              <a:spcBef>
                <a:spcPts val="200"/>
              </a:spcBef>
              <a:defRPr/>
            </a:pPr>
            <a:endParaRPr lang="fr-BE" b="1" kern="0" dirty="0">
              <a:solidFill>
                <a:schemeClr val="tx1">
                  <a:lumMod val="75000"/>
                  <a:lumOff val="25000"/>
                </a:schemeClr>
              </a:solidFill>
              <a:latin typeface="Arial Narrow" panose="020B0606020202030204" pitchFamily="34" charset="0"/>
              <a:ea typeface="ヒラギノ角ゴ ProN W6" charset="-128"/>
              <a:sym typeface="Arial Narrow Bold" charset="0"/>
            </a:endParaRPr>
          </a:p>
          <a:p>
            <a:pPr algn="l">
              <a:spcBef>
                <a:spcPts val="200"/>
              </a:spcBef>
              <a:defRPr/>
            </a:pPr>
            <a:r>
              <a:rPr lang="fr-BE" b="1" dirty="0">
                <a:solidFill>
                  <a:schemeClr val="tx1">
                    <a:lumMod val="75000"/>
                    <a:lumOff val="25000"/>
                  </a:schemeClr>
                </a:solidFill>
                <a:latin typeface="Arial Narrow" panose="020B0606020202030204" pitchFamily="34" charset="0"/>
              </a:rPr>
              <a:t>Ce programme a reçu un soutien non financier de </a:t>
            </a:r>
            <a:r>
              <a:rPr lang="fr-BE" b="1" kern="0" dirty="0">
                <a:solidFill>
                  <a:schemeClr val="tx1">
                    <a:lumMod val="75000"/>
                    <a:lumOff val="25000"/>
                  </a:schemeClr>
                </a:solidFill>
                <a:latin typeface="Arial Narrow" panose="020B0606020202030204" pitchFamily="34" charset="0"/>
                <a:sym typeface="Arial Narrow Bold" charset="0"/>
              </a:rPr>
              <a:t>BMS et Pfizer Alliance Canada sous la forme d’un soutien logistique</a:t>
            </a:r>
            <a:r>
              <a:rPr lang="fr-BE" b="1" dirty="0">
                <a:solidFill>
                  <a:schemeClr val="tx1">
                    <a:lumMod val="75000"/>
                    <a:lumOff val="25000"/>
                  </a:schemeClr>
                </a:solidFill>
                <a:latin typeface="Arial Narrow" panose="020B0606020202030204" pitchFamily="34" charset="0"/>
              </a:rPr>
              <a:t>. </a:t>
            </a:r>
            <a:endParaRPr lang="fr-BE" dirty="0">
              <a:solidFill>
                <a:schemeClr val="tx1">
                  <a:lumMod val="75000"/>
                  <a:lumOff val="25000"/>
                </a:schemeClr>
              </a:solidFill>
              <a:latin typeface="Arial Narrow" panose="020B0606020202030204" pitchFamily="34" charset="0"/>
            </a:endParaRPr>
          </a:p>
          <a:p>
            <a:pPr algn="l">
              <a:spcBef>
                <a:spcPct val="0"/>
              </a:spcBef>
              <a:defRPr/>
            </a:pPr>
            <a:endParaRPr lang="fr-BE" b="1"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u="sng" kern="0" dirty="0">
                <a:solidFill>
                  <a:srgbClr val="002060"/>
                </a:solidFill>
                <a:latin typeface="Arial Narrow" panose="020B0606020202030204" pitchFamily="34" charset="0"/>
                <a:sym typeface="Arial Narrow Bold" charset="0"/>
              </a:rPr>
              <a:t>Conflit(s) d’intérêt potentiel(s) :</a:t>
            </a:r>
            <a:endParaRPr lang="fr-CA" b="1" kern="0" dirty="0">
              <a:solidFill>
                <a:srgbClr val="002060"/>
              </a:solidFill>
              <a:latin typeface="Arial Narrow" panose="020B0606020202030204" pitchFamily="34" charset="0"/>
            </a:endParaRPr>
          </a:p>
          <a:p>
            <a:pPr lvl="0" algn="l">
              <a:spcBef>
                <a:spcPts val="200"/>
              </a:spcBef>
              <a:defRPr/>
            </a:pPr>
            <a:endParaRPr lang="fr-CA" b="1" u="sng" kern="0" dirty="0">
              <a:solidFill>
                <a:prstClr val="black"/>
              </a:solidFill>
              <a:latin typeface="Arial Narrow" panose="020B0606020202030204" pitchFamily="34" charset="0"/>
              <a:ea typeface="ヒラギノ角ゴ ProN W6" charset="-128"/>
              <a:sym typeface="Arial Narrow Bold" charset="0"/>
            </a:endParaRPr>
          </a:p>
          <a:p>
            <a:pPr lvl="0" algn="l">
              <a:spcBef>
                <a:spcPts val="400"/>
              </a:spcBef>
              <a:defRPr/>
            </a:pPr>
            <a:r>
              <a:rPr lang="fr-CA" b="1" kern="0" dirty="0">
                <a:solidFill>
                  <a:srgbClr val="002060"/>
                </a:solidFill>
                <a:latin typeface="Arial Narrow" panose="020B0606020202030204" pitchFamily="34" charset="0"/>
                <a:sym typeface="Arial Narrow Bold" charset="0"/>
              </a:rPr>
              <a:t>[Nom du </a:t>
            </a:r>
            <a:r>
              <a:rPr lang="fr-CA" b="1" kern="0" dirty="0" err="1">
                <a:solidFill>
                  <a:srgbClr val="002060"/>
                </a:solidFill>
                <a:latin typeface="Arial Narrow" panose="020B0606020202030204" pitchFamily="34" charset="0"/>
                <a:sym typeface="Arial Narrow Bold" charset="0"/>
              </a:rPr>
              <a:t>confériencier</a:t>
            </a:r>
            <a:r>
              <a:rPr lang="fr-CA" b="1" kern="0" dirty="0">
                <a:solidFill>
                  <a:srgbClr val="002060"/>
                </a:solidFill>
                <a:latin typeface="Arial Narrow" panose="020B0606020202030204" pitchFamily="34" charset="0"/>
                <a:sym typeface="Arial Narrow Bold" charset="0"/>
              </a:rPr>
              <a:t>]</a:t>
            </a:r>
            <a:r>
              <a:rPr lang="fr-CA" b="1" i="1" kern="0" dirty="0">
                <a:solidFill>
                  <a:srgbClr val="002060"/>
                </a:solidFill>
                <a:latin typeface="Arial Narrow" panose="020B0606020202030204" pitchFamily="34" charset="0"/>
                <a:sym typeface="Arial Narrow Bold" charset="0"/>
              </a:rPr>
              <a:t> </a:t>
            </a:r>
            <a:r>
              <a:rPr lang="fr-CA" b="1" kern="0" dirty="0">
                <a:solidFill>
                  <a:prstClr val="black"/>
                </a:solidFill>
                <a:latin typeface="Arial Narrow" panose="020B0606020202030204" pitchFamily="34" charset="0"/>
                <a:sym typeface="Arial Narrow Bold" charset="0"/>
              </a:rPr>
              <a:t>a reçu des honoraires [paiement/financement, etc.] de [organisation soutenant ce programme ET/OU organisation dont le ou les produits font l’objet d’une discussion dans ce programme].</a:t>
            </a:r>
          </a:p>
          <a:p>
            <a:pPr marL="0" lvl="1" algn="l">
              <a:spcBef>
                <a:spcPts val="400"/>
              </a:spcBef>
              <a:buClr>
                <a:srgbClr val="595959"/>
              </a:buClr>
              <a:defRPr/>
            </a:pPr>
            <a:endParaRPr lang="fr-CA" sz="2400" u="sng" kern="0" dirty="0">
              <a:solidFill>
                <a:srgbClr val="595959"/>
              </a:solidFill>
              <a:latin typeface="Arial Narrow" panose="020B0606020202030204" pitchFamily="34" charset="0"/>
              <a:ea typeface="MS PGothic" pitchFamily="34" charset="-128"/>
              <a:sym typeface="Arial Narrow Bold Italic" charset="0"/>
            </a:endParaRPr>
          </a:p>
          <a:p>
            <a:pPr marL="0" lvl="1" algn="l">
              <a:spcBef>
                <a:spcPts val="400"/>
              </a:spcBef>
              <a:buClr>
                <a:srgbClr val="595959"/>
              </a:buClr>
              <a:defRPr/>
            </a:pPr>
            <a:r>
              <a:rPr lang="fr-CA" sz="2400" b="1" kern="0" dirty="0">
                <a:solidFill>
                  <a:prstClr val="black"/>
                </a:solidFill>
                <a:latin typeface="Arial Narrow" panose="020B0606020202030204" pitchFamily="34" charset="0"/>
                <a:sym typeface="Arial Narrow Bold Italic" charset="0"/>
              </a:rPr>
              <a:t>BMS et Pfizer Alliance Canada ont développé un produit (</a:t>
            </a:r>
            <a:r>
              <a:rPr lang="fr-CA" sz="2400" b="1" kern="0" dirty="0" err="1">
                <a:solidFill>
                  <a:prstClr val="black"/>
                </a:solidFill>
                <a:latin typeface="Arial Narrow" panose="020B0606020202030204" pitchFamily="34" charset="0"/>
                <a:sym typeface="Arial Narrow Bold Italic" charset="0"/>
              </a:rPr>
              <a:t>apixaban</a:t>
            </a:r>
            <a:r>
              <a:rPr lang="fr-CA" sz="2400" b="1" kern="0" dirty="0">
                <a:solidFill>
                  <a:prstClr val="black"/>
                </a:solidFill>
                <a:latin typeface="Arial Narrow" panose="020B0606020202030204" pitchFamily="34" charset="0"/>
                <a:sym typeface="Arial Narrow Bold Italic" charset="0"/>
              </a:rPr>
              <a:t>) qui sera discuté dans ce programme; elles détiennent une licence pour ce produit et tire des bénéfices de sa vente</a:t>
            </a:r>
            <a:endParaRPr lang="fr-CA" sz="2400" b="1" u="sng" kern="0" dirty="0">
              <a:solidFill>
                <a:srgbClr val="1B1A5A"/>
              </a:solidFill>
              <a:latin typeface="Arial Narrow" panose="020B0606020202030204" pitchFamily="34" charset="0"/>
              <a:ea typeface="MS PGothic" pitchFamily="34" charset="-128"/>
              <a:sym typeface="Arial Narrow Bold Italic" charset="0"/>
            </a:endParaRPr>
          </a:p>
        </p:txBody>
      </p:sp>
    </p:spTree>
    <p:extLst>
      <p:ext uri="{BB962C8B-B14F-4D97-AF65-F5344CB8AC3E}">
        <p14:creationId xmlns:p14="http://schemas.microsoft.com/office/powerpoint/2010/main" val="99875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6D5C1D-7B0D-46D5-A506-480E0683D33C}"/>
              </a:ext>
            </a:extLst>
          </p:cNvPr>
          <p:cNvPicPr>
            <a:picLocks noChangeAspect="1"/>
          </p:cNvPicPr>
          <p:nvPr/>
        </p:nvPicPr>
        <p:blipFill>
          <a:blip r:embed="rId3"/>
          <a:stretch>
            <a:fillRect/>
          </a:stretch>
        </p:blipFill>
        <p:spPr>
          <a:xfrm>
            <a:off x="16636" y="1541902"/>
            <a:ext cx="9144000" cy="4392186"/>
          </a:xfrm>
          <a:prstGeom prst="rect">
            <a:avLst/>
          </a:prstGeom>
          <a:ln>
            <a:noFill/>
          </a:ln>
          <a:effectLst>
            <a:outerShdw blurRad="292100" dist="139700" dir="2700000" algn="tl" rotWithShape="0">
              <a:srgbClr val="333333">
                <a:alpha val="65000"/>
              </a:srgbClr>
            </a:outerShdw>
          </a:effectLst>
        </p:spPr>
      </p:pic>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6431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9855"/>
            <a:ext cx="6867311" cy="954107"/>
          </a:xfrm>
          <a:prstGeom prst="rect">
            <a:avLst/>
          </a:prstGeom>
          <a:noFill/>
        </p:spPr>
        <p:txBody>
          <a:bodyPr wrap="square">
            <a:spAutoFit/>
          </a:bodyPr>
          <a:lstStyle/>
          <a:p>
            <a:pPr marL="92075" indent="-92075">
              <a:defRPr/>
            </a:pPr>
            <a:r>
              <a:rPr lang="fr-CA" sz="2800" b="1" dirty="0">
                <a:solidFill>
                  <a:srgbClr val="1B1A5A"/>
                </a:solidFill>
                <a:latin typeface="Arial Narrow" pitchFamily="34" charset="0"/>
              </a:rPr>
              <a:t>Prévention des AVC en présence de FA : </a:t>
            </a:r>
            <a:endParaRPr lang="fr-CA" sz="2800" b="1" dirty="0">
              <a:latin typeface="Arial Narrow" pitchFamily="34" charset="0"/>
            </a:endParaRPr>
          </a:p>
          <a:p>
            <a:pPr marL="92075" indent="-92075">
              <a:defRPr/>
            </a:pPr>
            <a:r>
              <a:rPr lang="fr-CA" sz="2800" b="1" dirty="0">
                <a:solidFill>
                  <a:srgbClr val="00B0F0"/>
                </a:solidFill>
                <a:latin typeface="Arial Narrow" pitchFamily="34" charset="0"/>
              </a:rPr>
              <a:t>Pharmacologie et dosage cliniques des AOD </a:t>
            </a:r>
            <a:endParaRPr lang="en-CA" sz="2800" b="1" kern="0" dirty="0">
              <a:solidFill>
                <a:srgbClr val="00B0F0"/>
              </a:solidFill>
              <a:latin typeface="Arial Narrow" pitchFamily="34" charset="0"/>
              <a:ea typeface="Lato" panose="020F0502020204030203" pitchFamily="34" charset="0"/>
              <a:cs typeface="Lato" panose="020F0502020204030203" pitchFamily="34" charset="0"/>
            </a:endParaRPr>
          </a:p>
        </p:txBody>
      </p:sp>
      <p:sp>
        <p:nvSpPr>
          <p:cNvPr id="44" name="Text Box 3">
            <a:extLst>
              <a:ext uri="{FF2B5EF4-FFF2-40B4-BE49-F238E27FC236}">
                <a16:creationId xmlns:a16="http://schemas.microsoft.com/office/drawing/2014/main" id="{92CDF11C-93CF-49B3-9C52-4AF4F7CEAB88}"/>
              </a:ext>
            </a:extLst>
          </p:cNvPr>
          <p:cNvSpPr txBox="1">
            <a:spLocks noChangeArrowheads="1"/>
          </p:cNvSpPr>
          <p:nvPr/>
        </p:nvSpPr>
        <p:spPr bwMode="auto">
          <a:xfrm>
            <a:off x="146654" y="6188987"/>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June 16,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July 20, 2015.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November</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47" name="Date Placeholder 3">
            <a:extLst>
              <a:ext uri="{FF2B5EF4-FFF2-40B4-BE49-F238E27FC236}">
                <a16:creationId xmlns:a16="http://schemas.microsoft.com/office/drawing/2014/main" id="{232EE8E0-D7EC-4907-8A15-E2AE2C932A56}"/>
              </a:ext>
            </a:extLst>
          </p:cNvPr>
          <p:cNvSpPr txBox="1">
            <a:spLocks/>
          </p:cNvSpPr>
          <p:nvPr/>
        </p:nvSpPr>
        <p:spPr>
          <a:xfrm>
            <a:off x="4149089" y="6246279"/>
            <a:ext cx="4345619" cy="356802"/>
          </a:xfrm>
          <a:prstGeom prst="rect">
            <a:avLst/>
          </a:prstGeom>
        </p:spPr>
        <p:txBody>
          <a:bodyPr vert="horz" lIns="91440" tIns="45720" rIns="91440" bIns="45720" rtlCol="0" anchor="ctr"/>
          <a:lstStyle>
            <a:lvl1pPr>
              <a:defRPr sz="900"/>
            </a:lvl1pPr>
          </a:lstStyle>
          <a:p>
            <a:pPr algn="r" defTabSz="914400">
              <a:defRPr/>
            </a:pPr>
            <a:r>
              <a:rPr kumimoji="0" lang="en-CA" b="1"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rPr>
              <a:t>* </a:t>
            </a:r>
            <a:r>
              <a:rPr lang="fr-FR" b="1" kern="0" dirty="0">
                <a:solidFill>
                  <a:prstClr val="white"/>
                </a:solidFill>
                <a:latin typeface="Arial Narrow" pitchFamily="34" charset="0"/>
                <a:ea typeface="Lato" panose="020F0502020204030203" pitchFamily="34" charset="0"/>
                <a:cs typeface="Lato" panose="020F0502020204030203" pitchFamily="34" charset="0"/>
              </a:rPr>
              <a:t>La clairance rénale du rivaroxaban est de 66 % et celle de son métabolite actif est  de 36 %</a:t>
            </a:r>
            <a:endParaRPr lang="en-CA" b="1" kern="0" dirty="0">
              <a:solidFill>
                <a:prstClr val="white"/>
              </a:solidFill>
              <a:latin typeface="Arial Narrow" pitchFamily="34" charset="0"/>
              <a:ea typeface="Lato" panose="020F0502020204030203" pitchFamily="34" charset="0"/>
              <a:cs typeface="Lato" panose="020F0502020204030203"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da-DK" sz="700" b="0" i="0" u="none" strike="noStrike" kern="0" cap="none" spc="0" normalizeH="0" baseline="0" noProof="0" dirty="0">
              <a:ln>
                <a:noFill/>
              </a:ln>
              <a:solidFill>
                <a:prstClr val="white"/>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10" name="Rectangle 9">
            <a:extLst>
              <a:ext uri="{FF2B5EF4-FFF2-40B4-BE49-F238E27FC236}">
                <a16:creationId xmlns:a16="http://schemas.microsoft.com/office/drawing/2014/main" id="{0492886D-81EC-42DF-9655-50FFEE8E75C5}"/>
              </a:ext>
            </a:extLst>
          </p:cNvPr>
          <p:cNvSpPr/>
          <p:nvPr/>
        </p:nvSpPr>
        <p:spPr>
          <a:xfrm>
            <a:off x="96019" y="4108933"/>
            <a:ext cx="8941656" cy="909637"/>
          </a:xfrm>
          <a:prstGeom prst="rect">
            <a:avLst/>
          </a:prstGeom>
          <a:noFill/>
          <a:ln w="38100">
            <a:solidFill>
              <a:srgbClr val="19325C"/>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4E92DA43-5712-40E9-AFDC-2C1062C78C6F" descr="7646DFF2-B812-4635-AA57-5171E34E5A45@chrc">
            <a:extLst>
              <a:ext uri="{FF2B5EF4-FFF2-40B4-BE49-F238E27FC236}">
                <a16:creationId xmlns:a16="http://schemas.microsoft.com/office/drawing/2014/main" id="{2074A1FA-F7E5-4DCF-AFD2-FBE16E367B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493" y="137629"/>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8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78295"/>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7662"/>
            <a:ext cx="558794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36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Considérations posologiques pour les AOD</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6463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Pfizer Canada Inc./BMS Canada.  Monographie d’</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Eliquis</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(apixaban),,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Boehringer</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Ingelheim</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Canada Ltd.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Pradaxa</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dagbatran</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 11 août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Bayer Inc.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Xarelto</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(rivaroxaban).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Daiichi</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Sankyp</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Inc. Monographie de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Lixiana</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a:t>
            </a:r>
            <a:r>
              <a:rPr kumimoji="0" lang="fr-FR" sz="900" b="0" i="0" u="none" strike="noStrike" kern="0" cap="none" spc="0" normalizeH="0" baseline="0" noProof="0" dirty="0" err="1">
                <a:ln>
                  <a:noFill/>
                </a:ln>
                <a:solidFill>
                  <a:prstClr val="white"/>
                </a:solidFill>
                <a:effectLst/>
                <a:uLnTx/>
                <a:uFillTx/>
                <a:latin typeface="Agency FB" pitchFamily="34" charset="0"/>
                <a:ea typeface="Lato" panose="020F0502020204030203" pitchFamily="34" charset="0"/>
                <a:cs typeface="Lato" panose="020F0502020204030203" pitchFamily="34" charset="0"/>
              </a:rPr>
              <a:t>edoxaban</a:t>
            </a:r>
            <a:r>
              <a:rPr kumimoji="0" lang="fr-FR" sz="900" b="0" i="0" u="none" strike="noStrike" kern="0" cap="none" spc="0" normalizeH="0" baseline="0" noProof="0" dirty="0">
                <a:ln>
                  <a:noFill/>
                </a:ln>
                <a:solidFill>
                  <a:prstClr val="white"/>
                </a:solidFill>
                <a:effectLst/>
                <a:uLnTx/>
                <a:uFillTx/>
                <a:latin typeface="Agency FB" pitchFamily="34" charset="0"/>
                <a:ea typeface="Lato" panose="020F0502020204030203" pitchFamily="34" charset="0"/>
                <a:cs typeface="Lato" panose="020F0502020204030203" pitchFamily="34" charset="0"/>
              </a:rPr>
              <a:t>). 2017</a:t>
            </a: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 name="Picture 1">
            <a:extLst>
              <a:ext uri="{FF2B5EF4-FFF2-40B4-BE49-F238E27FC236}">
                <a16:creationId xmlns:a16="http://schemas.microsoft.com/office/drawing/2014/main" id="{6DCBB727-3C48-4053-BF7E-2CE0DBA2C9B7}"/>
              </a:ext>
            </a:extLst>
          </p:cNvPr>
          <p:cNvPicPr>
            <a:picLocks noChangeAspect="1"/>
          </p:cNvPicPr>
          <p:nvPr/>
        </p:nvPicPr>
        <p:blipFill>
          <a:blip r:embed="rId5"/>
          <a:stretch>
            <a:fillRect/>
          </a:stretch>
        </p:blipFill>
        <p:spPr>
          <a:xfrm>
            <a:off x="570846" y="1351990"/>
            <a:ext cx="7989412" cy="4723200"/>
          </a:xfrm>
          <a:prstGeom prst="rect">
            <a:avLst/>
          </a:prstGeom>
        </p:spPr>
      </p:pic>
      <p:pic>
        <p:nvPicPr>
          <p:cNvPr id="10" name="4E92DA43-5712-40E9-AFDC-2C1062C78C6F" descr="7646DFF2-B812-4635-AA57-5171E34E5A45@chrc">
            <a:extLst>
              <a:ext uri="{FF2B5EF4-FFF2-40B4-BE49-F238E27FC236}">
                <a16:creationId xmlns:a16="http://schemas.microsoft.com/office/drawing/2014/main" id="{4F7E8AF5-9134-4691-AB61-69943E23C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7614" y="205659"/>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67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103442"/>
            <a:ext cx="674730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8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Données limitées sur les AOD chez les patients en FA atteints d’IRC avancée (stades 4-5) </a:t>
            </a:r>
          </a:p>
        </p:txBody>
      </p:sp>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146654" y="6202050"/>
            <a:ext cx="4341263" cy="78483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Footer Placeholder 3">
            <a:extLst>
              <a:ext uri="{FF2B5EF4-FFF2-40B4-BE49-F238E27FC236}">
                <a16:creationId xmlns:a16="http://schemas.microsoft.com/office/drawing/2014/main" id="{0832D9E9-68B6-4EBC-8E51-B504412FA762}"/>
              </a:ext>
            </a:extLst>
          </p:cNvPr>
          <p:cNvSpPr>
            <a:spLocks noGrp="1"/>
          </p:cNvSpPr>
          <p:nvPr>
            <p:ph type="ftr" sz="quarter" idx="11"/>
          </p:nvPr>
        </p:nvSpPr>
        <p:spPr>
          <a:xfrm>
            <a:off x="146654" y="4676089"/>
            <a:ext cx="8534400" cy="928529"/>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Envisager le dabigatran 110 mg BID si  le patient est âgé de &gt; 80 ans ou s’il présente un risque plus élevé d’hémorragie, y compris les personnes âgées ≥75 ans présentant ≥1 facteur de risque; †Envisager l’apixaban 2,5 mg </a:t>
            </a:r>
            <a:r>
              <a:rPr kumimoji="0" lang="fr-CA"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bid</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si 2 des 3 critères suivants sont présents : (1) âge &gt; 80 ans; (2) poids corporel &lt; 60 kg; ou (3) créatinine sérique &gt; 133 µmol/L; </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Calibri"/>
              </a:rPr>
              <a:t>‡</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L’étude ARISTOTLE incluait un petit nombre de patients(1,5%) dont la </a:t>
            </a:r>
            <a:r>
              <a:rPr kumimoji="0" lang="fr-CA"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CrCl</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était aussi basse que 25 </a:t>
            </a:r>
            <a:r>
              <a:rPr kumimoji="0" lang="fr-CA"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mL</a:t>
            </a:r>
            <a:r>
              <a:rPr kumimoji="0" lang="fr-CA" sz="11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/min,; </a:t>
            </a:r>
            <a:r>
              <a:rPr kumimoji="0" lang="fr-CA"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Calibri"/>
              </a:rPr>
              <a:t>ƚ</a:t>
            </a:r>
            <a:r>
              <a:rPr kumimoji="0" lang="fr-CA" sz="11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La</a:t>
            </a:r>
            <a:r>
              <a:rPr kumimoji="0" lang="fr-CA" sz="1100" b="0" i="0" u="none" strike="noStrike" kern="1200" cap="none" spc="0" normalizeH="0" baseline="0" noProof="0" dirty="0">
                <a:ln>
                  <a:noFill/>
                </a:ln>
                <a:solidFill>
                  <a:prstClr val="black"/>
                </a:solidFill>
                <a:effectLst/>
                <a:uLnTx/>
                <a:uFillTx/>
                <a:latin typeface="Arial Narrow" pitchFamily="34" charset="0"/>
                <a:ea typeface="+mn-ea"/>
                <a:cs typeface="+mn-cs"/>
              </a:rPr>
              <a:t> warfarine dont la dose a été ajustée a été utilisée, mais les données concernant l’innocuité et l’efficacité sont contradictoires.; ¶ Aucune étude publiée; La monographie du produit suggère que le médicament est contre-indiqué pour ce niveau de fonction rénale.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CA" sz="1100" b="0" i="0" u="none" strike="noStrike" kern="1200" cap="none" spc="0" normalizeH="0" baseline="0" noProof="0" dirty="0">
              <a:ln>
                <a:noFill/>
              </a:ln>
              <a:solidFill>
                <a:prstClr val="black"/>
              </a:solidFill>
              <a:effectLst/>
              <a:uLnTx/>
              <a:uFillTx/>
              <a:latin typeface="Arial Narrow" pitchFamily="34" charset="0"/>
              <a:ea typeface="+mn-ea"/>
              <a:cs typeface="+mn-cs"/>
            </a:endParaRPr>
          </a:p>
        </p:txBody>
      </p:sp>
      <p:pic>
        <p:nvPicPr>
          <p:cNvPr id="15" name="4E92DA43-5712-40E9-AFDC-2C1062C78C6F" descr="7646DFF2-B812-4635-AA57-5171E34E5A45@chrc">
            <a:extLst>
              <a:ext uri="{FF2B5EF4-FFF2-40B4-BE49-F238E27FC236}">
                <a16:creationId xmlns:a16="http://schemas.microsoft.com/office/drawing/2014/main" id="{A82AD42B-8387-4C9D-B731-423F7E78B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0493" y="116363"/>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a:extLst>
              <a:ext uri="{FF2B5EF4-FFF2-40B4-BE49-F238E27FC236}">
                <a16:creationId xmlns:a16="http://schemas.microsoft.com/office/drawing/2014/main" id="{DA1456A7-9610-4E66-BB7F-CEA0B05D724B}"/>
              </a:ext>
            </a:extLst>
          </p:cNvPr>
          <p:cNvPicPr>
            <a:picLocks noChangeAspect="1"/>
          </p:cNvPicPr>
          <p:nvPr/>
        </p:nvPicPr>
        <p:blipFill>
          <a:blip r:embed="rId6"/>
          <a:stretch>
            <a:fillRect/>
          </a:stretch>
        </p:blipFill>
        <p:spPr>
          <a:xfrm>
            <a:off x="0" y="1510404"/>
            <a:ext cx="9144000" cy="2728599"/>
          </a:xfrm>
          <a:prstGeom prst="rect">
            <a:avLst/>
          </a:prstGeom>
        </p:spPr>
      </p:pic>
    </p:spTree>
    <p:extLst>
      <p:ext uri="{BB962C8B-B14F-4D97-AF65-F5344CB8AC3E}">
        <p14:creationId xmlns:p14="http://schemas.microsoft.com/office/powerpoint/2010/main" val="2209386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32480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46654" y="78853"/>
            <a:ext cx="6768496" cy="1200329"/>
          </a:xfrm>
          <a:prstGeom prst="rect">
            <a:avLst/>
          </a:prstGeom>
          <a:noFill/>
        </p:spPr>
        <p:txBody>
          <a:bodyPr wrap="square">
            <a:spAutoFit/>
          </a:bodyPr>
          <a:lstStyle/>
          <a:p>
            <a:pPr>
              <a:defRPr/>
            </a:pPr>
            <a:r>
              <a:rPr lang="fr-MC" sz="2400" b="1" dirty="0">
                <a:solidFill>
                  <a:srgbClr val="1B1A5A"/>
                </a:solidFill>
                <a:latin typeface="Arial Narrow" pitchFamily="34" charset="0"/>
                <a:cs typeface="Aharoni" panose="02010803020104030203" pitchFamily="2" charset="-79"/>
              </a:rPr>
              <a:t>Les lignes directrices de la SCCA recommandent les AOD pour les patients atteints de FA admissibles ayant un </a:t>
            </a:r>
            <a:r>
              <a:rPr lang="fr-MC" sz="2400" b="1" dirty="0" err="1">
                <a:solidFill>
                  <a:srgbClr val="1B1A5A"/>
                </a:solidFill>
                <a:latin typeface="Arial Narrow" pitchFamily="34" charset="0"/>
                <a:cs typeface="Aharoni" panose="02010803020104030203" pitchFamily="2" charset="-79"/>
              </a:rPr>
              <a:t>TFGe</a:t>
            </a:r>
            <a:r>
              <a:rPr lang="fr-MC" sz="2400" b="1" dirty="0">
                <a:solidFill>
                  <a:srgbClr val="1B1A5A"/>
                </a:solidFill>
                <a:latin typeface="Arial Narrow" pitchFamily="34" charset="0"/>
                <a:cs typeface="Aharoni" panose="02010803020104030203" pitchFamily="2" charset="-79"/>
              </a:rPr>
              <a:t> ≥30 </a:t>
            </a:r>
            <a:r>
              <a:rPr lang="fr-MC" sz="2400" b="1" dirty="0" err="1">
                <a:solidFill>
                  <a:srgbClr val="1B1A5A"/>
                </a:solidFill>
                <a:latin typeface="Arial Narrow" pitchFamily="34" charset="0"/>
                <a:cs typeface="Aharoni" panose="02010803020104030203" pitchFamily="2" charset="-79"/>
              </a:rPr>
              <a:t>mL</a:t>
            </a:r>
            <a:r>
              <a:rPr lang="fr-MC" sz="2400" b="1" dirty="0">
                <a:solidFill>
                  <a:srgbClr val="1B1A5A"/>
                </a:solidFill>
                <a:latin typeface="Arial Narrow" pitchFamily="34" charset="0"/>
                <a:cs typeface="Aharoni" panose="02010803020104030203" pitchFamily="2" charset="-79"/>
              </a:rPr>
              <a:t>/min  </a:t>
            </a:r>
          </a:p>
        </p:txBody>
      </p:sp>
      <p:sp>
        <p:nvSpPr>
          <p:cNvPr id="10" name="Rectangle 9">
            <a:extLst>
              <a:ext uri="{FF2B5EF4-FFF2-40B4-BE49-F238E27FC236}">
                <a16:creationId xmlns:a16="http://schemas.microsoft.com/office/drawing/2014/main" id="{5DB2F28D-329B-4935-BB67-227E0F5001B4}"/>
              </a:ext>
            </a:extLst>
          </p:cNvPr>
          <p:cNvSpPr/>
          <p:nvPr/>
        </p:nvSpPr>
        <p:spPr>
          <a:xfrm>
            <a:off x="385457" y="3203059"/>
            <a:ext cx="8391010" cy="830997"/>
          </a:xfrm>
          <a:prstGeom prst="rect">
            <a:avLst/>
          </a:prstGeom>
        </p:spPr>
        <p:txBody>
          <a:bodyPr wrap="square">
            <a:spAutoFit/>
          </a:bodyPr>
          <a:lstStyle/>
          <a:p>
            <a:pPr algn="ctr">
              <a:defRPr/>
            </a:pPr>
            <a:r>
              <a:rPr lang="fr-FR" sz="2400" b="1" dirty="0">
                <a:solidFill>
                  <a:srgbClr val="1B1A5A"/>
                </a:solidFill>
                <a:latin typeface="Arial Narrow" pitchFamily="34" charset="0"/>
                <a:ea typeface="Lato" panose="020F0502020204030203" pitchFamily="34" charset="0"/>
                <a:cs typeface="Lato" panose="020F0502020204030203" pitchFamily="34" charset="0"/>
              </a:rPr>
              <a:t>Certains experts</a:t>
            </a:r>
            <a:r>
              <a:rPr lang="fr-FR" sz="2400" b="1" baseline="30000" dirty="0">
                <a:solidFill>
                  <a:srgbClr val="1B1A5A"/>
                </a:solidFill>
                <a:latin typeface="Arial Narrow" pitchFamily="34" charset="0"/>
                <a:ea typeface="Lato" panose="020F0502020204030203" pitchFamily="34" charset="0"/>
                <a:cs typeface="Lato" panose="020F0502020204030203" pitchFamily="34" charset="0"/>
              </a:rPr>
              <a:t>1</a:t>
            </a:r>
            <a:r>
              <a:rPr lang="fr-FR" sz="2400" b="1" dirty="0">
                <a:solidFill>
                  <a:srgbClr val="1B1A5A"/>
                </a:solidFill>
                <a:latin typeface="Arial Narrow" pitchFamily="34" charset="0"/>
                <a:ea typeface="Lato" panose="020F0502020204030203" pitchFamily="34" charset="0"/>
                <a:cs typeface="Lato" panose="020F0502020204030203" pitchFamily="34" charset="0"/>
              </a:rPr>
              <a:t> indiquent qu’ils préfèrent l’apixaban si le </a:t>
            </a:r>
            <a:r>
              <a:rPr lang="fr-FR" sz="2400" b="1" dirty="0" err="1">
                <a:solidFill>
                  <a:srgbClr val="1B1A5A"/>
                </a:solidFill>
                <a:latin typeface="Arial Narrow" pitchFamily="34" charset="0"/>
                <a:ea typeface="Lato" panose="020F0502020204030203" pitchFamily="34" charset="0"/>
                <a:cs typeface="Lato" panose="020F0502020204030203" pitchFamily="34" charset="0"/>
              </a:rPr>
              <a:t>TFGe</a:t>
            </a:r>
            <a:r>
              <a:rPr lang="fr-FR" sz="2400" b="1" dirty="0">
                <a:solidFill>
                  <a:srgbClr val="1B1A5A"/>
                </a:solidFill>
                <a:latin typeface="Arial Narrow" pitchFamily="34" charset="0"/>
                <a:ea typeface="Lato" panose="020F0502020204030203" pitchFamily="34" charset="0"/>
                <a:cs typeface="Lato" panose="020F0502020204030203" pitchFamily="34" charset="0"/>
              </a:rPr>
              <a:t> est de 30 à 50 </a:t>
            </a:r>
            <a:r>
              <a:rPr lang="fr-FR" sz="2400" b="1" dirty="0" err="1">
                <a:solidFill>
                  <a:srgbClr val="1B1A5A"/>
                </a:solidFill>
                <a:latin typeface="Arial Narrow" pitchFamily="34" charset="0"/>
                <a:ea typeface="Lato" panose="020F0502020204030203" pitchFamily="34" charset="0"/>
                <a:cs typeface="Lato" panose="020F0502020204030203" pitchFamily="34" charset="0"/>
              </a:rPr>
              <a:t>mL</a:t>
            </a:r>
            <a:r>
              <a:rPr lang="fr-FR" sz="2400" b="1" dirty="0">
                <a:solidFill>
                  <a:srgbClr val="1B1A5A"/>
                </a:solidFill>
                <a:latin typeface="Arial Narrow" pitchFamily="34" charset="0"/>
                <a:ea typeface="Lato" panose="020F0502020204030203" pitchFamily="34" charset="0"/>
                <a:cs typeface="Lato" panose="020F0502020204030203" pitchFamily="34" charset="0"/>
              </a:rPr>
              <a:t>/min/1,73m</a:t>
            </a:r>
            <a:r>
              <a:rPr lang="fr-FR" sz="2400" b="1" baseline="30000" dirty="0">
                <a:solidFill>
                  <a:srgbClr val="1B1A5A"/>
                </a:solidFill>
                <a:latin typeface="Arial Narrow" pitchFamily="34" charset="0"/>
                <a:ea typeface="Lato" panose="020F0502020204030203" pitchFamily="34" charset="0"/>
                <a:cs typeface="Lato" panose="020F0502020204030203" pitchFamily="34" charset="0"/>
              </a:rPr>
              <a:t>2</a:t>
            </a:r>
            <a:endParaRPr kumimoji="0" lang="en-CA" sz="1100" b="1" i="0" u="none" strike="noStrike" kern="1200" cap="none" spc="0" normalizeH="0" baseline="-2500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E6CBC8AB-C1AA-4E16-AEA7-28CB9A8B20E6}"/>
              </a:ext>
            </a:extLst>
          </p:cNvPr>
          <p:cNvSpPr/>
          <p:nvPr/>
        </p:nvSpPr>
        <p:spPr>
          <a:xfrm>
            <a:off x="1" y="4140386"/>
            <a:ext cx="9144000" cy="1384995"/>
          </a:xfrm>
          <a:prstGeom prst="rect">
            <a:avLst/>
          </a:prstGeom>
        </p:spPr>
        <p:txBody>
          <a:bodyPr wrap="square">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CA" altLang="en-US" sz="2400" b="1" i="0" u="none" strike="noStrike" kern="1200" cap="none" spc="0" normalizeH="0" baseline="0" noProof="0" dirty="0" err="1">
                <a:ln>
                  <a:noFill/>
                </a:ln>
                <a:solidFill>
                  <a:srgbClr val="FF5353"/>
                </a:solidFill>
                <a:effectLst/>
                <a:uLnTx/>
                <a:uFillTx/>
                <a:latin typeface="Arial Narrow" panose="020B0606020202030204" pitchFamily="34" charset="0"/>
              </a:rPr>
              <a:t>CrCl</a:t>
            </a:r>
            <a:r>
              <a:rPr kumimoji="0" lang="en-CA" altLang="en-US" sz="2400" b="1" i="0" u="none" strike="noStrike" kern="1200" cap="none" spc="0" normalizeH="0" baseline="0" noProof="0" dirty="0">
                <a:ln>
                  <a:noFill/>
                </a:ln>
                <a:solidFill>
                  <a:srgbClr val="FF5353"/>
                </a:solidFill>
                <a:effectLst/>
                <a:uLnTx/>
                <a:uFillTx/>
                <a:latin typeface="Arial Narrow" panose="020B0606020202030204" pitchFamily="34" charset="0"/>
              </a:rPr>
              <a:t> &lt; 15mL/min (en dialyse) </a:t>
            </a:r>
            <a:r>
              <a:rPr kumimoji="0" lang="en-CA" altLang="en-US" sz="2400" b="0" i="0" u="none" strike="noStrike" kern="1200" cap="none" spc="0" normalizeH="0" baseline="0" noProof="0" dirty="0">
                <a:ln>
                  <a:noFill/>
                </a:ln>
                <a:solidFill>
                  <a:srgbClr val="FF5353"/>
                </a:solidFill>
                <a:effectLst/>
                <a:uLnTx/>
                <a:uFillTx/>
                <a:latin typeface="Arial Narrow" panose="020B0606020202030204" pitchFamily="34" charset="0"/>
              </a:rPr>
              <a:t>: </a:t>
            </a:r>
          </a:p>
          <a:p>
            <a:pPr marL="285750" lvl="0" indent="-285750">
              <a:spcBef>
                <a:spcPct val="0"/>
              </a:spcBef>
              <a:buFont typeface="Wingdings" panose="05000000000000000000" pitchFamily="2" charset="2"/>
              <a:buChar char="§"/>
              <a:defRPr/>
            </a:pPr>
            <a:r>
              <a:rPr lang="fr-CA" altLang="en-US" sz="2000" b="1" dirty="0">
                <a:solidFill>
                  <a:srgbClr val="000000"/>
                </a:solidFill>
                <a:latin typeface="Arial Narrow" pitchFamily="34" charset="0"/>
              </a:rPr>
              <a:t>Nous suggérons que ces patients reçoivent systématiquement un AOD ou de l’AAS pour la prévention de l’AVC dans la FA </a:t>
            </a:r>
            <a:r>
              <a:rPr lang="fr-CA" altLang="en-US" sz="1600" b="1" dirty="0">
                <a:solidFill>
                  <a:srgbClr val="000000"/>
                </a:solidFill>
                <a:latin typeface="Arial Narrow" pitchFamily="34" charset="0"/>
              </a:rPr>
              <a:t>(Recommandation conditionnelle, niveau de preuve faible).</a:t>
            </a:r>
            <a:endParaRPr lang="fr-CA" altLang="en-US" sz="2000" b="1" dirty="0">
              <a:solidFill>
                <a:srgbClr val="000000"/>
              </a:solidFill>
              <a:latin typeface="Arial Narrow" pitchFamily="34" charset="0"/>
            </a:endParaRPr>
          </a:p>
          <a:p>
            <a:pPr marL="285750" marR="0" lvl="0" indent="-285750" algn="l" defTabSz="457200" rtl="0" eaLnBrk="1" fontAlgn="auto" latinLnBrk="0" hangingPunct="1">
              <a:lnSpc>
                <a:spcPct val="100000"/>
              </a:lnSpc>
              <a:spcBef>
                <a:spcPct val="0"/>
              </a:spcBef>
              <a:spcAft>
                <a:spcPts val="0"/>
              </a:spcAft>
              <a:buClrTx/>
              <a:buSzTx/>
              <a:buFont typeface="Wingdings" panose="05000000000000000000" pitchFamily="2" charset="2"/>
              <a:buChar char="§"/>
              <a:tabLst/>
              <a:defRPr/>
            </a:pPr>
            <a:endParaRPr kumimoji="0" lang="en-US" altLang="en-US" sz="2000" b="1"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14" name="Rectangle 13">
            <a:extLst>
              <a:ext uri="{FF2B5EF4-FFF2-40B4-BE49-F238E27FC236}">
                <a16:creationId xmlns:a16="http://schemas.microsoft.com/office/drawing/2014/main" id="{22E7F6B2-68B7-4109-BD08-4ABAF8B10B10}"/>
              </a:ext>
            </a:extLst>
          </p:cNvPr>
          <p:cNvSpPr/>
          <p:nvPr/>
        </p:nvSpPr>
        <p:spPr>
          <a:xfrm>
            <a:off x="154740" y="5497830"/>
            <a:ext cx="8941802" cy="523220"/>
          </a:xfrm>
          <a:prstGeom prst="rect">
            <a:avLst/>
          </a:prstGeom>
        </p:spPr>
        <p:txBody>
          <a:bodyPr wrap="square">
            <a:spAutoFit/>
          </a:bodyPr>
          <a:lstStyle/>
          <a:p>
            <a:pPr lvl="0">
              <a:defRPr/>
            </a:pPr>
            <a:r>
              <a:rPr lang="fr-CA" sz="1400" b="1" dirty="0">
                <a:solidFill>
                  <a:prstClr val="black">
                    <a:lumMod val="85000"/>
                    <a:lumOff val="15000"/>
                  </a:prstClr>
                </a:solidFill>
                <a:latin typeface="Agency FB" panose="020B0503020202020204" pitchFamily="34" charset="0"/>
                <a:ea typeface="Lato" panose="020F0502020204030203" pitchFamily="34" charset="0"/>
                <a:cs typeface="Lato" panose="020F0502020204030203" pitchFamily="34" charset="0"/>
              </a:rPr>
              <a:t>*</a:t>
            </a:r>
            <a:r>
              <a:rPr lang="fr-CA" sz="1400" b="1" dirty="0">
                <a:solidFill>
                  <a:prstClr val="black">
                    <a:lumMod val="85000"/>
                    <a:lumOff val="15000"/>
                  </a:prstClr>
                </a:solidFill>
                <a:latin typeface="Arial Narrow" pitchFamily="34" charset="0"/>
                <a:ea typeface="Lato" panose="020F0502020204030203" pitchFamily="34" charset="0"/>
                <a:cs typeface="Lato" panose="020F0502020204030203" pitchFamily="34" charset="0"/>
              </a:rPr>
              <a:t>Arrêter l’apixaban si le </a:t>
            </a:r>
            <a:r>
              <a:rPr lang="fr-CA" sz="1400" b="1" dirty="0" err="1">
                <a:solidFill>
                  <a:prstClr val="black">
                    <a:lumMod val="85000"/>
                    <a:lumOff val="15000"/>
                  </a:prstClr>
                </a:solidFill>
                <a:latin typeface="Arial Narrow" pitchFamily="34" charset="0"/>
                <a:ea typeface="Lato" panose="020F0502020204030203" pitchFamily="34" charset="0"/>
                <a:cs typeface="Lato" panose="020F0502020204030203" pitchFamily="34" charset="0"/>
              </a:rPr>
              <a:t>TFGe</a:t>
            </a:r>
            <a:r>
              <a:rPr lang="fr-CA" sz="1400" b="1" dirty="0">
                <a:solidFill>
                  <a:prstClr val="black">
                    <a:lumMod val="85000"/>
                    <a:lumOff val="15000"/>
                  </a:prstClr>
                </a:solidFill>
                <a:latin typeface="Arial Narrow" pitchFamily="34" charset="0"/>
                <a:ea typeface="Lato" panose="020F0502020204030203" pitchFamily="34" charset="0"/>
                <a:cs typeface="Lato" panose="020F0502020204030203" pitchFamily="34" charset="0"/>
              </a:rPr>
              <a:t> est &lt; 25 </a:t>
            </a:r>
            <a:r>
              <a:rPr lang="fr-CA" sz="1400" b="1" dirty="0" err="1">
                <a:solidFill>
                  <a:prstClr val="black">
                    <a:lumMod val="85000"/>
                    <a:lumOff val="15000"/>
                  </a:prstClr>
                </a:solidFill>
                <a:latin typeface="Arial Narrow" pitchFamily="34" charset="0"/>
                <a:ea typeface="Lato" panose="020F0502020204030203" pitchFamily="34" charset="0"/>
                <a:cs typeface="Lato" panose="020F0502020204030203" pitchFamily="34" charset="0"/>
              </a:rPr>
              <a:t>mL</a:t>
            </a:r>
            <a:r>
              <a:rPr lang="fr-CA" sz="1400" b="1" dirty="0">
                <a:solidFill>
                  <a:prstClr val="black">
                    <a:lumMod val="85000"/>
                    <a:lumOff val="15000"/>
                  </a:prstClr>
                </a:solidFill>
                <a:latin typeface="Arial Narrow" pitchFamily="34" charset="0"/>
                <a:ea typeface="Lato" panose="020F0502020204030203" pitchFamily="34" charset="0"/>
                <a:cs typeface="Lato" panose="020F0502020204030203" pitchFamily="34" charset="0"/>
              </a:rPr>
              <a:t>/min/1,73 m</a:t>
            </a:r>
            <a:r>
              <a:rPr lang="fr-CA" sz="1400" b="1" baseline="30000" dirty="0">
                <a:solidFill>
                  <a:prstClr val="black">
                    <a:lumMod val="85000"/>
                    <a:lumOff val="15000"/>
                  </a:prstClr>
                </a:solidFill>
                <a:latin typeface="Arial Narrow" pitchFamily="34" charset="0"/>
                <a:ea typeface="Lato" panose="020F0502020204030203" pitchFamily="34" charset="0"/>
                <a:cs typeface="Lato" panose="020F0502020204030203" pitchFamily="34" charset="0"/>
              </a:rPr>
              <a:t>2</a:t>
            </a:r>
          </a:p>
          <a:p>
            <a:pPr lvl="0">
              <a:defRPr/>
            </a:pPr>
            <a:r>
              <a:rPr lang="fr-CA" sz="1400" b="1" dirty="0">
                <a:solidFill>
                  <a:prstClr val="black">
                    <a:lumMod val="85000"/>
                    <a:lumOff val="15000"/>
                  </a:prstClr>
                </a:solidFill>
                <a:latin typeface="Arial Narrow" pitchFamily="34" charset="0"/>
                <a:ea typeface="Lato" panose="020F0502020204030203" pitchFamily="34" charset="0"/>
                <a:cs typeface="Lato" panose="020F0502020204030203" pitchFamily="34" charset="0"/>
              </a:rPr>
              <a:t>SCC : Société canadienne de cardiologie; </a:t>
            </a:r>
            <a:r>
              <a:rPr lang="fr-CA" sz="1400" b="1" dirty="0" err="1">
                <a:solidFill>
                  <a:prstClr val="black">
                    <a:lumMod val="85000"/>
                    <a:lumOff val="15000"/>
                  </a:prstClr>
                </a:solidFill>
                <a:latin typeface="Arial Narrow" pitchFamily="34" charset="0"/>
                <a:ea typeface="Lato" panose="020F0502020204030203" pitchFamily="34" charset="0"/>
                <a:cs typeface="Lato" panose="020F0502020204030203" pitchFamily="34" charset="0"/>
              </a:rPr>
              <a:t>TFGe</a:t>
            </a:r>
            <a:r>
              <a:rPr lang="fr-CA" sz="1400" b="1" dirty="0">
                <a:solidFill>
                  <a:prstClr val="black">
                    <a:lumMod val="85000"/>
                    <a:lumOff val="15000"/>
                  </a:prstClr>
                </a:solidFill>
                <a:latin typeface="Arial Narrow" pitchFamily="34" charset="0"/>
                <a:ea typeface="Lato" panose="020F0502020204030203" pitchFamily="34" charset="0"/>
                <a:cs typeface="Lato" panose="020F0502020204030203" pitchFamily="34" charset="0"/>
              </a:rPr>
              <a:t>: taux de filtration glomérulaire estimé. </a:t>
            </a:r>
            <a:endParaRPr kumimoji="0" lang="en-CA" sz="14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endParaRPr>
          </a:p>
        </p:txBody>
      </p:sp>
      <p:sp>
        <p:nvSpPr>
          <p:cNvPr id="15" name="Text Box 3">
            <a:extLst>
              <a:ext uri="{FF2B5EF4-FFF2-40B4-BE49-F238E27FC236}">
                <a16:creationId xmlns:a16="http://schemas.microsoft.com/office/drawing/2014/main" id="{7044064A-89BC-466B-9EE1-4F7C027D3283}"/>
              </a:ext>
            </a:extLst>
          </p:cNvPr>
          <p:cNvSpPr txBox="1">
            <a:spLocks noChangeArrowheads="1"/>
          </p:cNvSpPr>
          <p:nvPr/>
        </p:nvSpPr>
        <p:spPr bwMode="auto">
          <a:xfrm>
            <a:off x="154740" y="6194132"/>
            <a:ext cx="6188909"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1. Cairns JA. Can J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2013;29:1165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2.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Skanes</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AC et al. Can J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2012;28:125</a:t>
            </a:r>
            <a:b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b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3.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Verma</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A et al. Can J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Cardiol</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2014;30:1114-1130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Michels</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et al.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Clin</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J Am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Soc</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Nephrol</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2010;(5):1003–1009. </a:t>
            </a:r>
            <a:r>
              <a:rPr kumimoji="0" lang="en-CA" altLang="en-US" sz="8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doi</a:t>
            </a: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 10.2215/CJN.06870909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rPr>
              <a:t>**Pfizer Canada Inc./BMS Canada.  Eliquis (apixaban) Product Monograph, June 16, 2016</a:t>
            </a:r>
            <a:endParaRPr kumimoji="0" lang="fr-FR" altLang="en-US" sz="10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3" name="Picture 2">
            <a:extLst>
              <a:ext uri="{FF2B5EF4-FFF2-40B4-BE49-F238E27FC236}">
                <a16:creationId xmlns:a16="http://schemas.microsoft.com/office/drawing/2014/main" id="{6172033C-5ED0-40A4-88CB-5588AF830B2B}"/>
              </a:ext>
            </a:extLst>
          </p:cNvPr>
          <p:cNvPicPr>
            <a:picLocks noChangeAspect="1"/>
          </p:cNvPicPr>
          <p:nvPr/>
        </p:nvPicPr>
        <p:blipFill>
          <a:blip r:embed="rId5"/>
          <a:stretch>
            <a:fillRect/>
          </a:stretch>
        </p:blipFill>
        <p:spPr>
          <a:xfrm>
            <a:off x="11109" y="1531569"/>
            <a:ext cx="9144000" cy="1938574"/>
          </a:xfrm>
          <a:prstGeom prst="rect">
            <a:avLst/>
          </a:prstGeom>
        </p:spPr>
      </p:pic>
      <p:pic>
        <p:nvPicPr>
          <p:cNvPr id="16" name="4E92DA43-5712-40E9-AFDC-2C1062C78C6F" descr="7646DFF2-B812-4635-AA57-5171E34E5A45@chrc">
            <a:extLst>
              <a:ext uri="{FF2B5EF4-FFF2-40B4-BE49-F238E27FC236}">
                <a16:creationId xmlns:a16="http://schemas.microsoft.com/office/drawing/2014/main" id="{7092A982-5A3B-41D0-8F6B-95A438EAEC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493" y="169528"/>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3238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3" y="118234"/>
            <a:ext cx="6765553" cy="1261884"/>
          </a:xfrm>
          <a:prstGeom prst="rect">
            <a:avLst/>
          </a:prstGeom>
          <a:noFill/>
        </p:spPr>
        <p:txBody>
          <a:bodyPr wrap="square">
            <a:spAutoFit/>
          </a:bodyPr>
          <a:lstStyle/>
          <a:p>
            <a:r>
              <a:rPr lang="fr-FR" sz="2800" b="1" dirty="0">
                <a:solidFill>
                  <a:srgbClr val="1B1A5A"/>
                </a:solidFill>
                <a:latin typeface="Arial Narrow" pitchFamily="34" charset="0"/>
                <a:ea typeface="Lato" panose="020F0502020204030203" pitchFamily="34" charset="0"/>
                <a:cs typeface="Lato" panose="020F0502020204030203" pitchFamily="34" charset="0"/>
              </a:rPr>
              <a:t>Examen des données : l’apixaban </a:t>
            </a:r>
          </a:p>
          <a:p>
            <a:r>
              <a:rPr lang="fr-FR" sz="2400" b="1" dirty="0">
                <a:solidFill>
                  <a:schemeClr val="tx2">
                    <a:lumMod val="60000"/>
                    <a:lumOff val="40000"/>
                  </a:schemeClr>
                </a:solidFill>
                <a:latin typeface="Arial Narrow" pitchFamily="34" charset="0"/>
                <a:ea typeface="Lato" panose="020F0502020204030203" pitchFamily="34" charset="0"/>
                <a:cs typeface="Lato" panose="020F0502020204030203" pitchFamily="34" charset="0"/>
              </a:rPr>
              <a:t>Résultats de l’étude ARISTOTLE pour les différentes valeurs de la fonction rénale </a:t>
            </a:r>
            <a:endParaRPr kumimoji="0" lang="en-CA" sz="2000" b="1" i="0" u="none" strike="noStrike" kern="1200" cap="none" spc="0" normalizeH="0" baseline="0" noProof="0" dirty="0">
              <a:ln>
                <a:noFill/>
              </a:ln>
              <a:solidFill>
                <a:srgbClr val="356AC1"/>
              </a:solidFill>
              <a:effectLst/>
              <a:uLnTx/>
              <a:uFillTx/>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57766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342219"/>
            <a:ext cx="4341263"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*n=7518 (41%); †n=7587 (42%); ‡n=3017 (17%)</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Results were consistent regardless of methods for GFR estimation </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Hohnloser</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SH et al. Eur Heart J 2012; 22:2821-30. </a:t>
            </a:r>
          </a:p>
        </p:txBody>
      </p:sp>
      <p:sp>
        <p:nvSpPr>
          <p:cNvPr id="39" name="Text Box 84">
            <a:extLst>
              <a:ext uri="{FF2B5EF4-FFF2-40B4-BE49-F238E27FC236}">
                <a16:creationId xmlns:a16="http://schemas.microsoft.com/office/drawing/2014/main" id="{1DB371ED-F58F-4D36-9773-626E52624A3A}"/>
              </a:ext>
            </a:extLst>
          </p:cNvPr>
          <p:cNvSpPr txBox="1">
            <a:spLocks noChangeArrowheads="1"/>
          </p:cNvSpPr>
          <p:nvPr/>
        </p:nvSpPr>
        <p:spPr bwMode="auto">
          <a:xfrm>
            <a:off x="5044879" y="5956142"/>
            <a:ext cx="1336333" cy="440084"/>
          </a:xfrm>
          <a:prstGeom prst="roundRect">
            <a:avLst>
              <a:gd name="adj" fmla="val 0"/>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fr-CA" sz="1100" b="1" i="0" u="none" strike="noStrike" kern="0" cap="none" spc="0" normalizeH="0" baseline="0" noProof="0" dirty="0">
                <a:ln>
                  <a:noFill/>
                </a:ln>
                <a:solidFill>
                  <a:srgbClr val="183059"/>
                </a:solidFill>
                <a:effectLst/>
                <a:uLnTx/>
                <a:uFillTx/>
                <a:latin typeface="Arial Narrow" panose="020B0606020202030204" pitchFamily="34" charset="0"/>
                <a:ea typeface="Lato" panose="020F0502020204030203" pitchFamily="34" charset="0"/>
                <a:cs typeface="Lato" panose="020F0502020204030203" pitchFamily="34" charset="0"/>
              </a:rPr>
              <a:t>Supériorité</a:t>
            </a:r>
            <a:r>
              <a:rPr kumimoji="0" lang="fr-CA" sz="1100" b="1" i="0" u="none" strike="noStrike" kern="0" cap="none" spc="0" normalizeH="0" noProof="0" dirty="0">
                <a:ln>
                  <a:noFill/>
                </a:ln>
                <a:solidFill>
                  <a:srgbClr val="183059"/>
                </a:solidFill>
                <a:effectLst/>
                <a:uLnTx/>
                <a:uFillTx/>
                <a:latin typeface="Arial Narrow" panose="020B0606020202030204" pitchFamily="34" charset="0"/>
                <a:ea typeface="Lato" panose="020F0502020204030203" pitchFamily="34" charset="0"/>
                <a:cs typeface="Lato" panose="020F0502020204030203" pitchFamily="34" charset="0"/>
              </a:rPr>
              <a:t> de l’a</a:t>
            </a:r>
            <a:r>
              <a:rPr kumimoji="0" lang="fr-CA" sz="1100" b="1" i="0" u="none" strike="noStrike" kern="0" cap="none" spc="0" normalizeH="0" baseline="0" noProof="0" dirty="0">
                <a:ln>
                  <a:noFill/>
                </a:ln>
                <a:solidFill>
                  <a:srgbClr val="183059"/>
                </a:solidFill>
                <a:effectLst/>
                <a:uLnTx/>
                <a:uFillTx/>
                <a:latin typeface="Arial Narrow" panose="020B0606020202030204" pitchFamily="34" charset="0"/>
                <a:ea typeface="Lato" panose="020F0502020204030203" pitchFamily="34" charset="0"/>
                <a:cs typeface="Lato" panose="020F0502020204030203" pitchFamily="34" charset="0"/>
              </a:rPr>
              <a:t>pixaban </a:t>
            </a:r>
          </a:p>
        </p:txBody>
      </p:sp>
      <p:sp>
        <p:nvSpPr>
          <p:cNvPr id="40" name="Text Box 84">
            <a:extLst>
              <a:ext uri="{FF2B5EF4-FFF2-40B4-BE49-F238E27FC236}">
                <a16:creationId xmlns:a16="http://schemas.microsoft.com/office/drawing/2014/main" id="{EF4940BC-8322-496C-84D1-C9A51A171512}"/>
              </a:ext>
            </a:extLst>
          </p:cNvPr>
          <p:cNvSpPr txBox="1">
            <a:spLocks noChangeArrowheads="1"/>
          </p:cNvSpPr>
          <p:nvPr/>
        </p:nvSpPr>
        <p:spPr bwMode="auto">
          <a:xfrm>
            <a:off x="6571800" y="5951913"/>
            <a:ext cx="1155700" cy="440084"/>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100" b="1" i="0" u="none" strike="noStrike" kern="0" cap="none" spc="0" normalizeH="0" baseline="0" noProof="0" dirty="0" err="1">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Supériorité</a:t>
            </a:r>
            <a:r>
              <a:rPr kumimoji="0" lang="en-CA" sz="1100"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 de la warfarine</a:t>
            </a:r>
          </a:p>
        </p:txBody>
      </p:sp>
      <p:sp>
        <p:nvSpPr>
          <p:cNvPr id="41" name="Rectangle 40">
            <a:extLst>
              <a:ext uri="{FF2B5EF4-FFF2-40B4-BE49-F238E27FC236}">
                <a16:creationId xmlns:a16="http://schemas.microsoft.com/office/drawing/2014/main" id="{E20871FE-8AB6-449B-8510-E5B8462A8EE4}"/>
              </a:ext>
            </a:extLst>
          </p:cNvPr>
          <p:cNvSpPr/>
          <p:nvPr/>
        </p:nvSpPr>
        <p:spPr>
          <a:xfrm>
            <a:off x="307450" y="5831367"/>
            <a:ext cx="86914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N=7 518 </a:t>
            </a:r>
          </a:p>
        </p:txBody>
      </p:sp>
      <p:sp>
        <p:nvSpPr>
          <p:cNvPr id="42" name="Line 43">
            <a:extLst>
              <a:ext uri="{FF2B5EF4-FFF2-40B4-BE49-F238E27FC236}">
                <a16:creationId xmlns:a16="http://schemas.microsoft.com/office/drawing/2014/main" id="{E069E2A1-0363-4D12-A875-8DFBBB0C7E6E}"/>
              </a:ext>
            </a:extLst>
          </p:cNvPr>
          <p:cNvSpPr>
            <a:spLocks noChangeShapeType="1"/>
          </p:cNvSpPr>
          <p:nvPr>
            <p:custDataLst>
              <p:tags r:id="rId1"/>
            </p:custDataLst>
          </p:nvPr>
        </p:nvSpPr>
        <p:spPr bwMode="auto">
          <a:xfrm flipH="1">
            <a:off x="5145965" y="5973260"/>
            <a:ext cx="1188720" cy="0"/>
          </a:xfrm>
          <a:prstGeom prst="line">
            <a:avLst/>
          </a:prstGeom>
          <a:noFill/>
          <a:ln w="25400">
            <a:solidFill>
              <a:srgbClr val="183059"/>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43" name="Line 44">
            <a:extLst>
              <a:ext uri="{FF2B5EF4-FFF2-40B4-BE49-F238E27FC236}">
                <a16:creationId xmlns:a16="http://schemas.microsoft.com/office/drawing/2014/main" id="{69A6975B-B214-40CD-BA90-800A0C9AEF45}"/>
              </a:ext>
            </a:extLst>
          </p:cNvPr>
          <p:cNvSpPr>
            <a:spLocks noChangeShapeType="1"/>
          </p:cNvSpPr>
          <p:nvPr>
            <p:custDataLst>
              <p:tags r:id="rId2"/>
            </p:custDataLst>
          </p:nvPr>
        </p:nvSpPr>
        <p:spPr bwMode="auto">
          <a:xfrm>
            <a:off x="6528789" y="5968290"/>
            <a:ext cx="1188720"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mn-cs"/>
            </a:endParaRPr>
          </a:p>
        </p:txBody>
      </p:sp>
      <p:graphicFrame>
        <p:nvGraphicFramePr>
          <p:cNvPr id="44" name="Tableau 40">
            <a:extLst>
              <a:ext uri="{FF2B5EF4-FFF2-40B4-BE49-F238E27FC236}">
                <a16:creationId xmlns:a16="http://schemas.microsoft.com/office/drawing/2014/main" id="{0ED28159-75B2-4756-99BD-F39A7C142E33}"/>
              </a:ext>
            </a:extLst>
          </p:cNvPr>
          <p:cNvGraphicFramePr>
            <a:graphicFrameLocks noGrp="1"/>
          </p:cNvGraphicFramePr>
          <p:nvPr>
            <p:extLst>
              <p:ext uri="{D42A27DB-BD31-4B8C-83A1-F6EECF244321}">
                <p14:modId xmlns:p14="http://schemas.microsoft.com/office/powerpoint/2010/main" val="3331157939"/>
              </p:ext>
            </p:extLst>
          </p:nvPr>
        </p:nvGraphicFramePr>
        <p:xfrm>
          <a:off x="201675" y="1606948"/>
          <a:ext cx="8662295" cy="4084080"/>
        </p:xfrm>
        <a:graphic>
          <a:graphicData uri="http://schemas.openxmlformats.org/drawingml/2006/table">
            <a:tbl>
              <a:tblPr>
                <a:effectLst>
                  <a:outerShdw blurRad="50800" dist="38100" dir="2700000" algn="tl" rotWithShape="0">
                    <a:prstClr val="black">
                      <a:alpha val="40000"/>
                    </a:prstClr>
                  </a:outerShdw>
                </a:effectLst>
              </a:tblPr>
              <a:tblGrid>
                <a:gridCol w="218792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2225993">
                  <a:extLst>
                    <a:ext uri="{9D8B030D-6E8A-4147-A177-3AD203B41FA5}">
                      <a16:colId xmlns:a16="http://schemas.microsoft.com/office/drawing/2014/main" val="20003"/>
                    </a:ext>
                  </a:extLst>
                </a:gridCol>
                <a:gridCol w="1656092">
                  <a:extLst>
                    <a:ext uri="{9D8B030D-6E8A-4147-A177-3AD203B41FA5}">
                      <a16:colId xmlns:a16="http://schemas.microsoft.com/office/drawing/2014/main" val="20004"/>
                    </a:ext>
                  </a:extLst>
                </a:gridCol>
              </a:tblGrid>
              <a:tr h="447329">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600" b="1" i="0" u="none" strike="noStrike" kern="1200"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Apixaban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600" b="1" i="0" u="none" strike="noStrike" kern="1200"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H" altLang="en-US" sz="1600" b="1" i="0" u="none" strike="noStrike" kern="1200"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Rapport des risques instantanés (IC à 95%)</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H" altLang="en-US" sz="1600" b="1" i="0" u="none" strike="noStrike" kern="1200"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Valeur P pour l’interaction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200" b="1" i="0" u="none" strike="noStrike" kern="1200"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Nombre d’événements (%/an)</a:t>
                      </a: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200" b="1" i="0" u="none" strike="noStrike" cap="none" normalizeH="0" baseline="0" noProof="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H" altLang="en-US" sz="1200" b="0" i="0" u="none" strike="noStrike" cap="none" normalizeH="0" baseline="0" noProof="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600" b="1" i="0" u="none" strike="noStrike" kern="1200" cap="none" normalizeH="0" baseline="0" dirty="0">
                        <a:ln>
                          <a:noFill/>
                        </a:ln>
                        <a:solidFill>
                          <a:schemeClr val="tx2">
                            <a:lumMod val="50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200" b="1" i="0" u="none" strike="noStrike" cap="none" normalizeH="0" baseline="0" noProof="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200" b="1" i="0" u="none" strike="noStrike" cap="none" normalizeH="0" baseline="0" noProof="0">
                          <a:ln>
                            <a:noFill/>
                          </a:ln>
                          <a:solidFill>
                            <a:schemeClr val="tx1">
                              <a:lumMod val="85000"/>
                              <a:lumOff val="15000"/>
                            </a:schemeClr>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100" b="1" i="0" u="none" strike="noStrike" cap="none" normalizeH="0" baseline="0" noProof="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0,705</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CA" altLang="en-US" sz="1400" b="1" i="0" u="none" strike="noStrike" cap="none" normalizeH="0" baseline="0" noProof="0" dirty="0">
                          <a:ln>
                            <a:noFill/>
                          </a:ln>
                          <a:solidFill>
                            <a:schemeClr val="tx2">
                              <a:lumMod val="50000"/>
                            </a:schemeClr>
                          </a:solidFill>
                          <a:effectLst/>
                          <a:latin typeface="Arial Narrow" pitchFamily="34" charset="0"/>
                          <a:ea typeface="Lato" panose="020F0502020204030203" pitchFamily="34" charset="0"/>
                          <a:cs typeface="Aharoni" panose="02010803020104030203" pitchFamily="2" charset="-79"/>
                        </a:rPr>
                        <a:t>AVC/embolie systémique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endParaRPr lang="en-US"/>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endParaRPr lang="en-US" dirty="0"/>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400" b="0" i="0" u="none" strike="noStrike" cap="none" normalizeH="0" baseline="0" noProof="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H" altLang="en-US" sz="1400" b="1" i="0" u="none" strike="noStrike" cap="none" normalizeH="0" baseline="0" noProof="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200" b="0" i="0" u="none" strike="noStrike" kern="800" cap="none" spc="0" normalizeH="0" baseline="0" dirty="0" err="1">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eCrCl</a:t>
                      </a:r>
                      <a:r>
                        <a:rPr kumimoji="0" lang="en-CA" altLang="en-US" sz="1200" b="0" i="0" u="none" strike="noStrike" kern="800" cap="none" spc="0" normalizeH="0" baseline="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 &gt; 80 mL/min</a:t>
                      </a:r>
                      <a:r>
                        <a:rPr kumimoji="0" lang="en-CA" altLang="en-US" sz="1200" b="0" i="0" u="none" strike="noStrike" kern="800" cap="none" spc="0" normalizeH="0" baseline="3000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0,99% (70)</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1,12% (79)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400" b="0" i="0" u="none" strike="noStrike" cap="none" normalizeH="0" baseline="0" noProof="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H" altLang="en-US" sz="1400" b="1" i="0" u="none" strike="noStrike" cap="none" normalizeH="0" baseline="0" noProof="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977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200" b="0" i="0" u="none" strike="noStrike" kern="800" cap="none" spc="0" normalizeH="0" baseline="0" dirty="0" err="1">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eCrCl</a:t>
                      </a:r>
                      <a:r>
                        <a:rPr kumimoji="0" lang="en-CA" altLang="en-US" sz="1200" b="0" i="0" u="none" strike="noStrike" kern="800" cap="none" spc="0" normalizeH="0" baseline="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 &gt;50-80 mL/min</a:t>
                      </a:r>
                      <a:r>
                        <a:rPr kumimoji="0" lang="en-CA" altLang="en-US" sz="1200" b="0" i="0" u="none" strike="noStrike" kern="800" cap="none" spc="0" normalizeH="0" baseline="3000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1,24% (87)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1,69% (116)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400" b="0" i="0" u="none" strike="noStrike" cap="none" normalizeH="0" baseline="0" noProof="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H" altLang="en-US" sz="1400" b="1" i="0" u="none" strike="noStrike" cap="none" normalizeH="0" baseline="0" noProof="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631">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200" b="0" i="0" u="none" strike="noStrike" kern="800" cap="none" spc="0" normalizeH="0" baseline="0" dirty="0" err="1">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eCrCl</a:t>
                      </a:r>
                      <a:r>
                        <a:rPr kumimoji="0" lang="en-CA" altLang="en-US" sz="1200" b="0" i="0" u="none" strike="noStrike" kern="800" cap="none" spc="0" normalizeH="0" baseline="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 ≤ 50 mL/min</a:t>
                      </a:r>
                      <a:r>
                        <a:rPr kumimoji="0" lang="en-CA" altLang="en-US" sz="1200" b="0" i="0" u="none" strike="noStrike" kern="800" cap="none" spc="0" normalizeH="0" baseline="3000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2,11% (54)</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2,67% (69)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400" b="0" i="0" u="none" strike="noStrike" cap="none" normalizeH="0" baseline="0" noProof="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H" altLang="en-US" sz="1400" b="1" i="0" u="none" strike="noStrike" cap="none" normalizeH="0" baseline="0" noProof="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5588">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CA" altLang="en-US" sz="1400" b="1" i="0" u="none" strike="noStrike" cap="none" normalizeH="0" baseline="0" noProof="0" dirty="0">
                          <a:ln>
                            <a:noFill/>
                          </a:ln>
                          <a:solidFill>
                            <a:schemeClr val="tx2">
                              <a:lumMod val="50000"/>
                            </a:schemeClr>
                          </a:solidFill>
                          <a:effectLst/>
                          <a:latin typeface="Arial Narrow" pitchFamily="34" charset="0"/>
                          <a:ea typeface="Lato" panose="020F0502020204030203" pitchFamily="34" charset="0"/>
                          <a:cs typeface="Aharoni" panose="02010803020104030203" pitchFamily="2" charset="-79"/>
                        </a:rPr>
                        <a:t>Hémorragie grave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H" altLang="en-US" sz="1400" b="1" i="0" u="none" strike="noStrike" cap="none" normalizeH="0" baseline="0" noProof="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fr-CH" sz="1400" noProof="0">
                        <a:solidFill>
                          <a:schemeClr val="tx1">
                            <a:lumMod val="85000"/>
                            <a:lumOff val="15000"/>
                          </a:schemeClr>
                        </a:solidFill>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400" b="0" i="0" u="none" strike="noStrike" cap="none" normalizeH="0" baseline="0" noProof="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kern="1200"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0,03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en-CA" altLang="en-US" sz="1200" b="0" i="0" u="none" strike="noStrike" cap="none" normalizeH="0" baseline="0" dirty="0" err="1">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eCrCl</a:t>
                      </a:r>
                      <a:r>
                        <a:rPr kumimoji="0" lang="en-CA" altLang="en-US" sz="1200" b="0" i="0" u="none" strike="noStrike" cap="none" normalizeH="0" baseline="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 </a:t>
                      </a:r>
                      <a:r>
                        <a:rPr kumimoji="0" lang="en-CA" altLang="en-US" sz="1200" b="0" i="0" u="none" strike="noStrike" kern="800" cap="none" spc="0" normalizeH="0" baseline="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&gt;</a:t>
                      </a:r>
                      <a:r>
                        <a:rPr kumimoji="0" lang="en-CA" altLang="en-US" sz="1200" b="0" i="0" u="none" strike="noStrike" cap="none" normalizeH="0" baseline="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80 mL/min</a:t>
                      </a:r>
                      <a:r>
                        <a:rPr kumimoji="0" lang="en-CA" altLang="en-US" sz="1200" b="0" i="0" u="none" strike="noStrike" cap="none" normalizeH="0" baseline="3000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a:t>
                      </a:r>
                      <a:endParaRPr kumimoji="0" lang="en-CA" altLang="en-US" sz="1200" b="1" i="0" u="none" strike="noStrike" cap="none" normalizeH="0" baseline="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1,46% (96)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1,84% (119)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400" b="0" i="0" u="none" strike="noStrike" cap="none" normalizeH="0" baseline="0" noProof="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400" b="0" i="0" u="none" strike="noStrike" cap="none" normalizeH="0" baseline="0" noProof="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200" b="0" i="0" u="none" strike="noStrike" cap="none" normalizeH="0" baseline="0" dirty="0" err="1">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eCrCl</a:t>
                      </a:r>
                      <a:r>
                        <a:rPr kumimoji="0" lang="en-CA" altLang="en-US" sz="1200" b="0" i="0" u="none" strike="noStrike" cap="none" normalizeH="0" baseline="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 &gt;50-80 mL/min</a:t>
                      </a:r>
                      <a:r>
                        <a:rPr kumimoji="0" lang="en-CA" altLang="en-US" sz="1200" b="0" i="0" u="none" strike="noStrike" cap="none" normalizeH="0" baseline="3000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2,45% (157)</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(199)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400" b="0" i="0" u="none" strike="noStrike" cap="none" normalizeH="0" baseline="0" noProof="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400" b="0" i="0" u="none" strike="noStrike" cap="none" normalizeH="0" baseline="0" noProof="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27749">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en-CA" altLang="en-US" sz="1200" b="0" i="0" u="none" strike="noStrike" cap="none" normalizeH="0" baseline="0" dirty="0" err="1">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eCrCl</a:t>
                      </a:r>
                      <a:r>
                        <a:rPr kumimoji="0" lang="en-CA" altLang="en-US" sz="1200" b="0" i="0" u="none" strike="noStrike" cap="none" normalizeH="0" baseline="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 ≤ 50 mL/min</a:t>
                      </a:r>
                      <a:r>
                        <a:rPr kumimoji="0" lang="en-CA" altLang="en-US" sz="1200" b="0" i="0" u="none" strike="noStrike" cap="none" normalizeH="0" baseline="30000" dirty="0">
                          <a:ln>
                            <a:noFill/>
                          </a:ln>
                          <a:solidFill>
                            <a:schemeClr val="tx1">
                              <a:lumMod val="85000"/>
                              <a:lumOff val="15000"/>
                            </a:schemeClr>
                          </a:solidFill>
                          <a:effectLst/>
                          <a:latin typeface="Arial Narrow"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3,21% (73)</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H"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6,44% (142)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400" b="0" i="0" u="none" strike="noStrike" cap="none" normalizeH="0" baseline="0" noProof="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H" altLang="en-US" sz="1400" b="0" i="0" u="none" strike="noStrike" cap="none" normalizeH="0" baseline="0" noProof="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7" name="Rectangle 31">
            <a:extLst>
              <a:ext uri="{FF2B5EF4-FFF2-40B4-BE49-F238E27FC236}">
                <a16:creationId xmlns:a16="http://schemas.microsoft.com/office/drawing/2014/main" id="{373780ED-7C18-4A3E-B73C-7494EFCA79CC}"/>
              </a:ext>
            </a:extLst>
          </p:cNvPr>
          <p:cNvSpPr>
            <a:spLocks noChangeArrowheads="1"/>
          </p:cNvSpPr>
          <p:nvPr/>
        </p:nvSpPr>
        <p:spPr bwMode="auto">
          <a:xfrm>
            <a:off x="6287862" y="5767272"/>
            <a:ext cx="24686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48" name="Rectangle 30">
            <a:extLst>
              <a:ext uri="{FF2B5EF4-FFF2-40B4-BE49-F238E27FC236}">
                <a16:creationId xmlns:a16="http://schemas.microsoft.com/office/drawing/2014/main" id="{12779492-E6A1-493D-B74D-3A7FDCE4BFB6}"/>
              </a:ext>
            </a:extLst>
          </p:cNvPr>
          <p:cNvSpPr>
            <a:spLocks noChangeArrowheads="1"/>
          </p:cNvSpPr>
          <p:nvPr/>
        </p:nvSpPr>
        <p:spPr bwMode="auto">
          <a:xfrm>
            <a:off x="6912206" y="576727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49" name="Rectangle 31">
            <a:extLst>
              <a:ext uri="{FF2B5EF4-FFF2-40B4-BE49-F238E27FC236}">
                <a16:creationId xmlns:a16="http://schemas.microsoft.com/office/drawing/2014/main" id="{AC921FBC-ADB9-43F3-89D0-0F3E23876F59}"/>
              </a:ext>
            </a:extLst>
          </p:cNvPr>
          <p:cNvSpPr>
            <a:spLocks noChangeArrowheads="1"/>
          </p:cNvSpPr>
          <p:nvPr/>
        </p:nvSpPr>
        <p:spPr bwMode="auto">
          <a:xfrm>
            <a:off x="7466018" y="576727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50" name="Line 5">
            <a:extLst>
              <a:ext uri="{FF2B5EF4-FFF2-40B4-BE49-F238E27FC236}">
                <a16:creationId xmlns:a16="http://schemas.microsoft.com/office/drawing/2014/main" id="{78CCAAF4-883F-419B-82AD-5B80BFAAD542}"/>
              </a:ext>
            </a:extLst>
          </p:cNvPr>
          <p:cNvSpPr>
            <a:spLocks noChangeShapeType="1"/>
          </p:cNvSpPr>
          <p:nvPr/>
        </p:nvSpPr>
        <p:spPr bwMode="auto">
          <a:xfrm flipV="1">
            <a:off x="6364752" y="2419328"/>
            <a:ext cx="0" cy="3266193"/>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1" name="Line 27">
            <a:extLst>
              <a:ext uri="{FF2B5EF4-FFF2-40B4-BE49-F238E27FC236}">
                <a16:creationId xmlns:a16="http://schemas.microsoft.com/office/drawing/2014/main" id="{75992D81-B4CD-45F8-97C7-FC8823428C0B}"/>
              </a:ext>
            </a:extLst>
          </p:cNvPr>
          <p:cNvSpPr>
            <a:spLocks noChangeShapeType="1"/>
          </p:cNvSpPr>
          <p:nvPr/>
        </p:nvSpPr>
        <p:spPr bwMode="auto">
          <a:xfrm flipV="1">
            <a:off x="5779578" y="5645044"/>
            <a:ext cx="0" cy="85718"/>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52" name="Line 28">
            <a:extLst>
              <a:ext uri="{FF2B5EF4-FFF2-40B4-BE49-F238E27FC236}">
                <a16:creationId xmlns:a16="http://schemas.microsoft.com/office/drawing/2014/main" id="{3A1F73CD-A344-4C09-8A14-66C5A3C4B0A0}"/>
              </a:ext>
            </a:extLst>
          </p:cNvPr>
          <p:cNvSpPr>
            <a:spLocks noChangeShapeType="1"/>
          </p:cNvSpPr>
          <p:nvPr/>
        </p:nvSpPr>
        <p:spPr bwMode="auto">
          <a:xfrm flipH="1" flipV="1">
            <a:off x="6949925" y="5643457"/>
            <a:ext cx="0" cy="84130"/>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53" name="Rectangle 30">
            <a:extLst>
              <a:ext uri="{FF2B5EF4-FFF2-40B4-BE49-F238E27FC236}">
                <a16:creationId xmlns:a16="http://schemas.microsoft.com/office/drawing/2014/main" id="{132262DB-4941-42B3-89AB-6FD8A17CAB6C}"/>
              </a:ext>
            </a:extLst>
          </p:cNvPr>
          <p:cNvSpPr>
            <a:spLocks noChangeArrowheads="1"/>
          </p:cNvSpPr>
          <p:nvPr/>
        </p:nvSpPr>
        <p:spPr bwMode="auto">
          <a:xfrm>
            <a:off x="5719002" y="5767272"/>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54" name="Line 27">
            <a:extLst>
              <a:ext uri="{FF2B5EF4-FFF2-40B4-BE49-F238E27FC236}">
                <a16:creationId xmlns:a16="http://schemas.microsoft.com/office/drawing/2014/main" id="{0BF1DE46-8B97-47D6-A06E-3296F6AC58B1}"/>
              </a:ext>
            </a:extLst>
          </p:cNvPr>
          <p:cNvSpPr>
            <a:spLocks noChangeShapeType="1"/>
          </p:cNvSpPr>
          <p:nvPr/>
        </p:nvSpPr>
        <p:spPr bwMode="auto">
          <a:xfrm flipV="1">
            <a:off x="7535098" y="5643457"/>
            <a:ext cx="0" cy="85718"/>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55" name="Line 27">
            <a:extLst>
              <a:ext uri="{FF2B5EF4-FFF2-40B4-BE49-F238E27FC236}">
                <a16:creationId xmlns:a16="http://schemas.microsoft.com/office/drawing/2014/main" id="{9A0869C3-6814-4A93-A1CA-C769A042B1A1}"/>
              </a:ext>
            </a:extLst>
          </p:cNvPr>
          <p:cNvSpPr>
            <a:spLocks noChangeShapeType="1"/>
          </p:cNvSpPr>
          <p:nvPr/>
        </p:nvSpPr>
        <p:spPr bwMode="auto">
          <a:xfrm flipV="1">
            <a:off x="5194405" y="5645044"/>
            <a:ext cx="0" cy="85718"/>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56" name="Rectangle 30">
            <a:extLst>
              <a:ext uri="{FF2B5EF4-FFF2-40B4-BE49-F238E27FC236}">
                <a16:creationId xmlns:a16="http://schemas.microsoft.com/office/drawing/2014/main" id="{3EAF9D2B-07CE-4FF3-B2DA-421E7B6A4317}"/>
              </a:ext>
            </a:extLst>
          </p:cNvPr>
          <p:cNvSpPr>
            <a:spLocks noChangeArrowheads="1"/>
          </p:cNvSpPr>
          <p:nvPr/>
        </p:nvSpPr>
        <p:spPr bwMode="auto">
          <a:xfrm>
            <a:off x="5094659" y="5767272"/>
            <a:ext cx="24686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57" name="Line 5">
            <a:extLst>
              <a:ext uri="{FF2B5EF4-FFF2-40B4-BE49-F238E27FC236}">
                <a16:creationId xmlns:a16="http://schemas.microsoft.com/office/drawing/2014/main" id="{542052CC-ECCD-4892-BAE0-F89D8492A60B}"/>
              </a:ext>
            </a:extLst>
          </p:cNvPr>
          <p:cNvSpPr>
            <a:spLocks noChangeShapeType="1"/>
          </p:cNvSpPr>
          <p:nvPr/>
        </p:nvSpPr>
        <p:spPr bwMode="auto">
          <a:xfrm rot="5400000" flipV="1">
            <a:off x="6367703" y="4486982"/>
            <a:ext cx="0" cy="2345534"/>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grpSp>
        <p:nvGrpSpPr>
          <p:cNvPr id="58" name="Grouper 91">
            <a:extLst>
              <a:ext uri="{FF2B5EF4-FFF2-40B4-BE49-F238E27FC236}">
                <a16:creationId xmlns:a16="http://schemas.microsoft.com/office/drawing/2014/main" id="{83EFEDB4-F550-4510-BA5D-17DDF6E352D6}"/>
              </a:ext>
            </a:extLst>
          </p:cNvPr>
          <p:cNvGrpSpPr>
            <a:grpSpLocks/>
          </p:cNvGrpSpPr>
          <p:nvPr/>
        </p:nvGrpSpPr>
        <p:grpSpPr bwMode="auto">
          <a:xfrm>
            <a:off x="5842113" y="3359622"/>
            <a:ext cx="694744" cy="110695"/>
            <a:chOff x="5753118" y="5087961"/>
            <a:chExt cx="694917" cy="110678"/>
          </a:xfrm>
          <a:solidFill>
            <a:srgbClr val="183059"/>
          </a:solidFill>
        </p:grpSpPr>
        <p:sp>
          <p:nvSpPr>
            <p:cNvPr id="59" name="Line 37">
              <a:extLst>
                <a:ext uri="{FF2B5EF4-FFF2-40B4-BE49-F238E27FC236}">
                  <a16:creationId xmlns:a16="http://schemas.microsoft.com/office/drawing/2014/main" id="{BAAFB489-96B7-4BCC-BB9E-C36936EC8675}"/>
                </a:ext>
              </a:extLst>
            </p:cNvPr>
            <p:cNvSpPr>
              <a:spLocks noChangeShapeType="1"/>
            </p:cNvSpPr>
            <p:nvPr/>
          </p:nvSpPr>
          <p:spPr bwMode="auto">
            <a:xfrm>
              <a:off x="5753118" y="5143300"/>
              <a:ext cx="694917"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Oval 41">
              <a:extLst>
                <a:ext uri="{FF2B5EF4-FFF2-40B4-BE49-F238E27FC236}">
                  <a16:creationId xmlns:a16="http://schemas.microsoft.com/office/drawing/2014/main" id="{BE810BD2-1A7B-45C9-A327-674DFC35E8B1}"/>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62" name="Grouper 161">
            <a:extLst>
              <a:ext uri="{FF2B5EF4-FFF2-40B4-BE49-F238E27FC236}">
                <a16:creationId xmlns:a16="http://schemas.microsoft.com/office/drawing/2014/main" id="{D2AFDA9A-EEE3-4881-B9CC-E6B98782C434}"/>
              </a:ext>
            </a:extLst>
          </p:cNvPr>
          <p:cNvGrpSpPr>
            <a:grpSpLocks/>
          </p:cNvGrpSpPr>
          <p:nvPr/>
        </p:nvGrpSpPr>
        <p:grpSpPr bwMode="auto">
          <a:xfrm>
            <a:off x="5704363" y="3682186"/>
            <a:ext cx="580949" cy="110695"/>
            <a:chOff x="5819017" y="5087961"/>
            <a:chExt cx="581094" cy="110678"/>
          </a:xfrm>
          <a:solidFill>
            <a:srgbClr val="183059"/>
          </a:solidFill>
        </p:grpSpPr>
        <p:sp>
          <p:nvSpPr>
            <p:cNvPr id="63" name="Line 37">
              <a:extLst>
                <a:ext uri="{FF2B5EF4-FFF2-40B4-BE49-F238E27FC236}">
                  <a16:creationId xmlns:a16="http://schemas.microsoft.com/office/drawing/2014/main" id="{AB9E3E3C-0113-404E-BF9F-E096AB469BA1}"/>
                </a:ext>
              </a:extLst>
            </p:cNvPr>
            <p:cNvSpPr>
              <a:spLocks noChangeShapeType="1"/>
            </p:cNvSpPr>
            <p:nvPr/>
          </p:nvSpPr>
          <p:spPr bwMode="auto">
            <a:xfrm>
              <a:off x="5819017" y="5143300"/>
              <a:ext cx="581094"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Oval 41">
              <a:extLst>
                <a:ext uri="{FF2B5EF4-FFF2-40B4-BE49-F238E27FC236}">
                  <a16:creationId xmlns:a16="http://schemas.microsoft.com/office/drawing/2014/main" id="{38E96CB4-F522-4CD5-93D1-34D3A5902411}"/>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65" name="Grouper 164">
            <a:extLst>
              <a:ext uri="{FF2B5EF4-FFF2-40B4-BE49-F238E27FC236}">
                <a16:creationId xmlns:a16="http://schemas.microsoft.com/office/drawing/2014/main" id="{DCD255F6-14E7-402F-8811-FA7E85CB3E94}"/>
              </a:ext>
            </a:extLst>
          </p:cNvPr>
          <p:cNvGrpSpPr>
            <a:grpSpLocks/>
          </p:cNvGrpSpPr>
          <p:nvPr/>
        </p:nvGrpSpPr>
        <p:grpSpPr bwMode="auto">
          <a:xfrm>
            <a:off x="5710351" y="4037678"/>
            <a:ext cx="766614" cy="110695"/>
            <a:chOff x="5753118" y="5087961"/>
            <a:chExt cx="766805" cy="110678"/>
          </a:xfrm>
          <a:solidFill>
            <a:srgbClr val="183059"/>
          </a:solidFill>
        </p:grpSpPr>
        <p:sp>
          <p:nvSpPr>
            <p:cNvPr id="75" name="Line 37">
              <a:extLst>
                <a:ext uri="{FF2B5EF4-FFF2-40B4-BE49-F238E27FC236}">
                  <a16:creationId xmlns:a16="http://schemas.microsoft.com/office/drawing/2014/main" id="{91EB460E-9374-490B-A27B-458E202DCA02}"/>
                </a:ext>
              </a:extLst>
            </p:cNvPr>
            <p:cNvSpPr>
              <a:spLocks noChangeShapeType="1"/>
            </p:cNvSpPr>
            <p:nvPr/>
          </p:nvSpPr>
          <p:spPr bwMode="auto">
            <a:xfrm>
              <a:off x="5753118" y="5143300"/>
              <a:ext cx="766805"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76" name="Oval 41">
              <a:extLst>
                <a:ext uri="{FF2B5EF4-FFF2-40B4-BE49-F238E27FC236}">
                  <a16:creationId xmlns:a16="http://schemas.microsoft.com/office/drawing/2014/main" id="{56E4742F-D199-4218-B2C6-80A855F0F6FB}"/>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77" name="Grouper 167">
            <a:extLst>
              <a:ext uri="{FF2B5EF4-FFF2-40B4-BE49-F238E27FC236}">
                <a16:creationId xmlns:a16="http://schemas.microsoft.com/office/drawing/2014/main" id="{E2A5EB2A-BB0D-4CED-BFAD-7DF819F2FCCC}"/>
              </a:ext>
            </a:extLst>
          </p:cNvPr>
          <p:cNvGrpSpPr>
            <a:grpSpLocks/>
          </p:cNvGrpSpPr>
          <p:nvPr/>
        </p:nvGrpSpPr>
        <p:grpSpPr bwMode="auto">
          <a:xfrm>
            <a:off x="5776231" y="4789959"/>
            <a:ext cx="646832" cy="110695"/>
            <a:chOff x="5801042" y="5087961"/>
            <a:chExt cx="646993" cy="110678"/>
          </a:xfrm>
          <a:solidFill>
            <a:srgbClr val="183059"/>
          </a:solidFill>
        </p:grpSpPr>
        <p:sp>
          <p:nvSpPr>
            <p:cNvPr id="78" name="Line 37">
              <a:extLst>
                <a:ext uri="{FF2B5EF4-FFF2-40B4-BE49-F238E27FC236}">
                  <a16:creationId xmlns:a16="http://schemas.microsoft.com/office/drawing/2014/main" id="{4474A55B-EAC4-4A6C-8C1A-C4ACF83003B8}"/>
                </a:ext>
              </a:extLst>
            </p:cNvPr>
            <p:cNvSpPr>
              <a:spLocks noChangeShapeType="1"/>
            </p:cNvSpPr>
            <p:nvPr/>
          </p:nvSpPr>
          <p:spPr bwMode="auto">
            <a:xfrm>
              <a:off x="5801042" y="5143300"/>
              <a:ext cx="646993"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79" name="Oval 41">
              <a:extLst>
                <a:ext uri="{FF2B5EF4-FFF2-40B4-BE49-F238E27FC236}">
                  <a16:creationId xmlns:a16="http://schemas.microsoft.com/office/drawing/2014/main" id="{D3ABBDA3-D826-4AAD-837E-8C992B250523}"/>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80" name="Grouper 170">
            <a:extLst>
              <a:ext uri="{FF2B5EF4-FFF2-40B4-BE49-F238E27FC236}">
                <a16:creationId xmlns:a16="http://schemas.microsoft.com/office/drawing/2014/main" id="{5D78A44D-8208-4DA5-8AC5-D3494B5E2537}"/>
              </a:ext>
            </a:extLst>
          </p:cNvPr>
          <p:cNvGrpSpPr>
            <a:grpSpLocks/>
          </p:cNvGrpSpPr>
          <p:nvPr/>
        </p:nvGrpSpPr>
        <p:grpSpPr bwMode="auto">
          <a:xfrm>
            <a:off x="5806178" y="5098497"/>
            <a:ext cx="485123" cy="110695"/>
            <a:chOff x="5854959" y="5087961"/>
            <a:chExt cx="485244" cy="110678"/>
          </a:xfrm>
          <a:solidFill>
            <a:srgbClr val="183059"/>
          </a:solidFill>
        </p:grpSpPr>
        <p:sp>
          <p:nvSpPr>
            <p:cNvPr id="81" name="Line 37">
              <a:extLst>
                <a:ext uri="{FF2B5EF4-FFF2-40B4-BE49-F238E27FC236}">
                  <a16:creationId xmlns:a16="http://schemas.microsoft.com/office/drawing/2014/main" id="{358CCEF9-2680-4F0E-8112-2982F730E698}"/>
                </a:ext>
              </a:extLst>
            </p:cNvPr>
            <p:cNvSpPr>
              <a:spLocks noChangeShapeType="1"/>
            </p:cNvSpPr>
            <p:nvPr/>
          </p:nvSpPr>
          <p:spPr bwMode="auto">
            <a:xfrm>
              <a:off x="5854959" y="5143300"/>
              <a:ext cx="485244"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82" name="Oval 41">
              <a:extLst>
                <a:ext uri="{FF2B5EF4-FFF2-40B4-BE49-F238E27FC236}">
                  <a16:creationId xmlns:a16="http://schemas.microsoft.com/office/drawing/2014/main" id="{1FFD773C-8802-4B65-AC6A-734AC5659D66}"/>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83" name="Grouper 173">
            <a:extLst>
              <a:ext uri="{FF2B5EF4-FFF2-40B4-BE49-F238E27FC236}">
                <a16:creationId xmlns:a16="http://schemas.microsoft.com/office/drawing/2014/main" id="{8DFF7FF1-57BF-4A01-A957-0AA82EB4AB70}"/>
              </a:ext>
            </a:extLst>
          </p:cNvPr>
          <p:cNvGrpSpPr>
            <a:grpSpLocks/>
          </p:cNvGrpSpPr>
          <p:nvPr/>
        </p:nvGrpSpPr>
        <p:grpSpPr bwMode="auto">
          <a:xfrm>
            <a:off x="5581591" y="5415761"/>
            <a:ext cx="401275" cy="110695"/>
            <a:chOff x="5902883" y="5087961"/>
            <a:chExt cx="401375" cy="110678"/>
          </a:xfrm>
          <a:solidFill>
            <a:srgbClr val="183059"/>
          </a:solidFill>
        </p:grpSpPr>
        <p:sp>
          <p:nvSpPr>
            <p:cNvPr id="84" name="Line 37">
              <a:extLst>
                <a:ext uri="{FF2B5EF4-FFF2-40B4-BE49-F238E27FC236}">
                  <a16:creationId xmlns:a16="http://schemas.microsoft.com/office/drawing/2014/main" id="{56287DE6-C79B-4E83-9958-A8029E233EE5}"/>
                </a:ext>
              </a:extLst>
            </p:cNvPr>
            <p:cNvSpPr>
              <a:spLocks noChangeShapeType="1"/>
            </p:cNvSpPr>
            <p:nvPr/>
          </p:nvSpPr>
          <p:spPr bwMode="auto">
            <a:xfrm>
              <a:off x="5902883" y="5143300"/>
              <a:ext cx="401375" cy="0"/>
            </a:xfrm>
            <a:prstGeom prst="line">
              <a:avLst/>
            </a:prstGeom>
            <a:grp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85" name="Oval 41">
              <a:extLst>
                <a:ext uri="{FF2B5EF4-FFF2-40B4-BE49-F238E27FC236}">
                  <a16:creationId xmlns:a16="http://schemas.microsoft.com/office/drawing/2014/main" id="{5E7E03BB-ECF1-480C-A6F0-EDFCC17659F6}"/>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grpSp>
      <p:pic>
        <p:nvPicPr>
          <p:cNvPr id="66" name="4E92DA43-5712-40E9-AFDC-2C1062C78C6F" descr="7646DFF2-B812-4635-AA57-5171E34E5A45@chrc">
            <a:extLst>
              <a:ext uri="{FF2B5EF4-FFF2-40B4-BE49-F238E27FC236}">
                <a16:creationId xmlns:a16="http://schemas.microsoft.com/office/drawing/2014/main" id="{447B0028-1DB2-44AC-AB31-2044D13187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7615" y="279140"/>
            <a:ext cx="1729732" cy="91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697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2269" y="23659"/>
            <a:ext cx="6577508" cy="1200329"/>
          </a:xfrm>
          <a:prstGeom prst="rect">
            <a:avLst/>
          </a:prstGeom>
          <a:noFill/>
        </p:spPr>
        <p:txBody>
          <a:bodyPr wrap="square">
            <a:spAutoFit/>
          </a:bodyPr>
          <a:lstStyle/>
          <a:p>
            <a:r>
              <a:rPr lang="en-CA" sz="3200" b="1" dirty="0">
                <a:solidFill>
                  <a:srgbClr val="183059"/>
                </a:solidFill>
                <a:latin typeface="Arial Narrow" panose="020B0606020202030204" pitchFamily="34" charset="0"/>
                <a:cs typeface="Aharoni" panose="02010803020104030203" pitchFamily="2" charset="-79"/>
              </a:rPr>
              <a:t>Examen des </a:t>
            </a:r>
            <a:r>
              <a:rPr lang="en-CA" sz="3200" b="1" dirty="0" err="1">
                <a:solidFill>
                  <a:srgbClr val="183059"/>
                </a:solidFill>
                <a:latin typeface="Arial Narrow" panose="020B0606020202030204" pitchFamily="34" charset="0"/>
                <a:cs typeface="Aharoni" panose="02010803020104030203" pitchFamily="2" charset="-79"/>
              </a:rPr>
              <a:t>données</a:t>
            </a:r>
            <a:r>
              <a:rPr lang="en-CA" sz="3200" b="1" dirty="0">
                <a:solidFill>
                  <a:srgbClr val="183059"/>
                </a:solidFill>
                <a:latin typeface="Arial Narrow" panose="020B0606020202030204" pitchFamily="34" charset="0"/>
                <a:cs typeface="Aharoni" panose="02010803020104030203" pitchFamily="2" charset="-79"/>
              </a:rPr>
              <a:t> : </a:t>
            </a:r>
            <a:r>
              <a:rPr lang="fr-FR" sz="3200" b="1" dirty="0">
                <a:solidFill>
                  <a:srgbClr val="1B1A5A"/>
                </a:solidFill>
                <a:latin typeface="Arial Narrow" pitchFamily="34" charset="0"/>
                <a:ea typeface="Lato" panose="020F0502020204030203" pitchFamily="34" charset="0"/>
                <a:cs typeface="Lato" panose="020F0502020204030203" pitchFamily="34" charset="0"/>
              </a:rPr>
              <a:t>l’</a:t>
            </a:r>
            <a:r>
              <a:rPr lang="fr-FR" sz="3200" b="1" dirty="0" err="1">
                <a:solidFill>
                  <a:srgbClr val="1B1A5A"/>
                </a:solidFill>
                <a:latin typeface="Arial Narrow" pitchFamily="34" charset="0"/>
                <a:ea typeface="Lato" panose="020F0502020204030203" pitchFamily="34" charset="0"/>
                <a:cs typeface="Lato" panose="020F0502020204030203" pitchFamily="34" charset="0"/>
              </a:rPr>
              <a:t>edoxaban</a:t>
            </a:r>
            <a:endParaRPr lang="fr-FR" sz="3200" b="1" dirty="0">
              <a:solidFill>
                <a:srgbClr val="1B1A5A"/>
              </a:solidFill>
              <a:latin typeface="Arial Narrow" pitchFamily="34" charset="0"/>
              <a:ea typeface="Lato" panose="020F0502020204030203" pitchFamily="34" charset="0"/>
              <a:cs typeface="Lato" panose="020F0502020204030203" pitchFamily="34" charset="0"/>
            </a:endParaRPr>
          </a:p>
          <a:p>
            <a:r>
              <a:rPr lang="en-CA" sz="2000" b="1" dirty="0" err="1">
                <a:solidFill>
                  <a:srgbClr val="356AC1"/>
                </a:solidFill>
                <a:latin typeface="Arial Narrow" panose="020B0606020202030204" pitchFamily="34" charset="0"/>
                <a:cs typeface="Aharoni" panose="02010803020104030203" pitchFamily="2" charset="-79"/>
              </a:rPr>
              <a:t>Résultats</a:t>
            </a:r>
            <a:r>
              <a:rPr lang="en-CA" sz="2000" b="1" dirty="0">
                <a:solidFill>
                  <a:srgbClr val="356AC1"/>
                </a:solidFill>
                <a:latin typeface="Arial Narrow" panose="020B0606020202030204" pitchFamily="34" charset="0"/>
                <a:cs typeface="Aharoni" panose="02010803020104030203" pitchFamily="2" charset="-79"/>
              </a:rPr>
              <a:t> de </a:t>
            </a:r>
            <a:r>
              <a:rPr lang="en-CA" sz="2000" b="1" dirty="0" err="1">
                <a:solidFill>
                  <a:srgbClr val="356AC1"/>
                </a:solidFill>
                <a:latin typeface="Arial Narrow" panose="020B0606020202030204" pitchFamily="34" charset="0"/>
                <a:cs typeface="Aharoni" panose="02010803020104030203" pitchFamily="2" charset="-79"/>
              </a:rPr>
              <a:t>l’étude</a:t>
            </a:r>
            <a:r>
              <a:rPr lang="en-CA" sz="2000" b="1" dirty="0">
                <a:solidFill>
                  <a:srgbClr val="356AC1"/>
                </a:solidFill>
                <a:latin typeface="Arial Narrow" panose="020B0606020202030204" pitchFamily="34" charset="0"/>
                <a:cs typeface="Aharoni" panose="02010803020104030203" pitchFamily="2" charset="-79"/>
              </a:rPr>
              <a:t> </a:t>
            </a:r>
            <a:r>
              <a:rPr kumimoji="0" lang="en-CA" sz="20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haroni" panose="02010803020104030203" pitchFamily="2" charset="-79"/>
              </a:rPr>
              <a:t>ENGAGE AF-TIMI 48 </a:t>
            </a:r>
            <a:r>
              <a:rPr lang="fr-FR" sz="2000" b="1" dirty="0">
                <a:solidFill>
                  <a:srgbClr val="356AC1"/>
                </a:solidFill>
                <a:latin typeface="Arial Narrow" panose="020B0606020202030204" pitchFamily="34" charset="0"/>
                <a:cs typeface="Aharoni" panose="02010803020104030203" pitchFamily="2" charset="-79"/>
              </a:rPr>
              <a:t>pour les différentes valeurs de la fonction rénale </a:t>
            </a:r>
            <a:endParaRPr kumimoji="0" lang="en-CA" sz="2000" b="1" i="0" u="none" strike="noStrike" kern="1200" cap="none" spc="0" normalizeH="0" baseline="0" noProof="0" dirty="0">
              <a:ln>
                <a:noFill/>
              </a:ln>
              <a:solidFill>
                <a:srgbClr val="356AC1"/>
              </a:solidFill>
              <a:effectLst/>
              <a:uLnTx/>
              <a:uFillTx/>
              <a:latin typeface="Arial Narrow" panose="020B0606020202030204" pitchFamily="34" charset="0"/>
              <a:ea typeface="+mn-ea"/>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493564"/>
            <a:ext cx="757109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Impact of Renal Function on Outcomes With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 the ENGAGE AF-TIMI 48 Trial, Volume: 134, Issue: 1, Pages: 24-36, DOI: (10.1161/CIRCULATIONAHA.116.022361) </a:t>
            </a:r>
          </a:p>
        </p:txBody>
      </p:sp>
      <p:pic>
        <p:nvPicPr>
          <p:cNvPr id="5" name="Picture 4">
            <a:extLst>
              <a:ext uri="{FF2B5EF4-FFF2-40B4-BE49-F238E27FC236}">
                <a16:creationId xmlns:a16="http://schemas.microsoft.com/office/drawing/2014/main" id="{8833E0A6-991C-4FE3-AEF8-A9C6DDE1CC7E}"/>
              </a:ext>
            </a:extLst>
          </p:cNvPr>
          <p:cNvPicPr>
            <a:picLocks noChangeAspect="1"/>
          </p:cNvPicPr>
          <p:nvPr/>
        </p:nvPicPr>
        <p:blipFill>
          <a:blip r:embed="rId9"/>
          <a:stretch>
            <a:fillRect/>
          </a:stretch>
        </p:blipFill>
        <p:spPr>
          <a:xfrm>
            <a:off x="487257" y="1442812"/>
            <a:ext cx="7992549" cy="4371211"/>
          </a:xfrm>
          <a:prstGeom prst="rect">
            <a:avLst/>
          </a:prstGeom>
        </p:spPr>
      </p:pic>
      <p:sp>
        <p:nvSpPr>
          <p:cNvPr id="44" name="Line 43">
            <a:extLst>
              <a:ext uri="{FF2B5EF4-FFF2-40B4-BE49-F238E27FC236}">
                <a16:creationId xmlns:a16="http://schemas.microsoft.com/office/drawing/2014/main" id="{FF6E3646-18B0-4DB7-A15E-7A23BDD97303}"/>
              </a:ext>
            </a:extLst>
          </p:cNvPr>
          <p:cNvSpPr>
            <a:spLocks noChangeShapeType="1"/>
          </p:cNvSpPr>
          <p:nvPr>
            <p:custDataLst>
              <p:tags r:id="rId1"/>
            </p:custDataLst>
          </p:nvPr>
        </p:nvSpPr>
        <p:spPr bwMode="auto">
          <a:xfrm flipH="1">
            <a:off x="2212748" y="5468403"/>
            <a:ext cx="1103312" cy="0"/>
          </a:xfrm>
          <a:prstGeom prst="line">
            <a:avLst/>
          </a:prstGeom>
          <a:noFill/>
          <a:ln w="25400">
            <a:solidFill>
              <a:srgbClr val="19325C"/>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47" name="Line 44">
            <a:extLst>
              <a:ext uri="{FF2B5EF4-FFF2-40B4-BE49-F238E27FC236}">
                <a16:creationId xmlns:a16="http://schemas.microsoft.com/office/drawing/2014/main" id="{B0C28BA5-4DD9-4F93-BA16-D8AA817D9DBF}"/>
              </a:ext>
            </a:extLst>
          </p:cNvPr>
          <p:cNvSpPr>
            <a:spLocks noChangeShapeType="1"/>
          </p:cNvSpPr>
          <p:nvPr>
            <p:custDataLst>
              <p:tags r:id="rId2"/>
            </p:custDataLst>
          </p:nvPr>
        </p:nvSpPr>
        <p:spPr bwMode="auto">
          <a:xfrm>
            <a:off x="3392260" y="5468403"/>
            <a:ext cx="1103313" cy="0"/>
          </a:xfrm>
          <a:prstGeom prst="line">
            <a:avLst/>
          </a:prstGeom>
          <a:noFill/>
          <a:ln w="25400">
            <a:solidFill>
              <a:srgbClr val="99DFEB"/>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8" name="Text Box 84">
            <a:extLst>
              <a:ext uri="{FF2B5EF4-FFF2-40B4-BE49-F238E27FC236}">
                <a16:creationId xmlns:a16="http://schemas.microsoft.com/office/drawing/2014/main" id="{2176719D-F0E8-477F-8855-ED5F430B67F4}"/>
              </a:ext>
            </a:extLst>
          </p:cNvPr>
          <p:cNvSpPr txBox="1">
            <a:spLocks noChangeArrowheads="1"/>
          </p:cNvSpPr>
          <p:nvPr>
            <p:custDataLst>
              <p:tags r:id="rId3"/>
            </p:custDataLst>
          </p:nvPr>
        </p:nvSpPr>
        <p:spPr bwMode="auto">
          <a:xfrm>
            <a:off x="2169885" y="5498350"/>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lvl="0" defTabSz="914400">
              <a:defRPr/>
            </a:pP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En</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a:t>
            </a:r>
            <a:r>
              <a:rPr lang="en-CA" kern="0" dirty="0" err="1">
                <a:solidFill>
                  <a:srgbClr val="19325C"/>
                </a:solidFill>
                <a:latin typeface="Arial Narrow" panose="020B0606020202030204" pitchFamily="34" charset="0"/>
                <a:ea typeface="Lato" panose="020F0502020204030203" pitchFamily="34" charset="0"/>
                <a:cs typeface="Lato" panose="020F0502020204030203" pitchFamily="34" charset="0"/>
              </a:rPr>
              <a:t>faveur</a:t>
            </a:r>
            <a:r>
              <a:rPr lang="en-CA" kern="0" dirty="0">
                <a:solidFill>
                  <a:srgbClr val="19325C"/>
                </a:solidFill>
                <a:latin typeface="Arial Narrow" panose="020B0606020202030204" pitchFamily="34" charset="0"/>
                <a:ea typeface="Lato" panose="020F0502020204030203" pitchFamily="34" charset="0"/>
                <a:cs typeface="Lato" panose="020F0502020204030203" pitchFamily="34" charset="0"/>
              </a:rPr>
              <a:t> du HDER *</a:t>
            </a:r>
          </a:p>
        </p:txBody>
      </p:sp>
      <p:sp>
        <p:nvSpPr>
          <p:cNvPr id="49" name="Text Box 84">
            <a:extLst>
              <a:ext uri="{FF2B5EF4-FFF2-40B4-BE49-F238E27FC236}">
                <a16:creationId xmlns:a16="http://schemas.microsoft.com/office/drawing/2014/main" id="{4FD3C854-19A3-4ECC-AF32-71D23128642F}"/>
              </a:ext>
            </a:extLst>
          </p:cNvPr>
          <p:cNvSpPr txBox="1">
            <a:spLocks noChangeArrowheads="1"/>
          </p:cNvSpPr>
          <p:nvPr>
            <p:custDataLst>
              <p:tags r:id="rId4"/>
            </p:custDataLst>
          </p:nvPr>
        </p:nvSpPr>
        <p:spPr bwMode="auto">
          <a:xfrm>
            <a:off x="3439884" y="5507875"/>
            <a:ext cx="131024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lvl="0" defTabSz="914400">
              <a:defRPr/>
            </a:pPr>
            <a:r>
              <a:rPr lang="fr-FR" kern="0" dirty="0">
                <a:solidFill>
                  <a:srgbClr val="5BCCDF"/>
                </a:solidFill>
                <a:latin typeface="Arial Narrow" panose="020B0606020202030204" pitchFamily="34" charset="0"/>
                <a:ea typeface="Lato" panose="020F0502020204030203" pitchFamily="34" charset="0"/>
                <a:cs typeface="Lato" panose="020F0502020204030203" pitchFamily="34" charset="0"/>
              </a:rPr>
              <a:t>En faveur de la warfarine</a:t>
            </a:r>
          </a:p>
        </p:txBody>
      </p:sp>
      <p:sp>
        <p:nvSpPr>
          <p:cNvPr id="6" name="TextBox 5">
            <a:extLst>
              <a:ext uri="{FF2B5EF4-FFF2-40B4-BE49-F238E27FC236}">
                <a16:creationId xmlns:a16="http://schemas.microsoft.com/office/drawing/2014/main" id="{23BA4703-7DDF-4C11-9832-BA18B0D76219}"/>
              </a:ext>
            </a:extLst>
          </p:cNvPr>
          <p:cNvSpPr txBox="1"/>
          <p:nvPr/>
        </p:nvSpPr>
        <p:spPr>
          <a:xfrm>
            <a:off x="4916384" y="1852551"/>
            <a:ext cx="2671948"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Warfarin</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HDER*</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7" name="TextBox 6">
            <a:extLst>
              <a:ext uri="{FF2B5EF4-FFF2-40B4-BE49-F238E27FC236}">
                <a16:creationId xmlns:a16="http://schemas.microsoft.com/office/drawing/2014/main" id="{F5886835-B33B-4DEF-B48B-2DE16879227A}"/>
              </a:ext>
            </a:extLst>
          </p:cNvPr>
          <p:cNvSpPr txBox="1"/>
          <p:nvPr/>
        </p:nvSpPr>
        <p:spPr>
          <a:xfrm>
            <a:off x="4772460" y="2363879"/>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91/1361 (2.7)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246/5675 (1.6)</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0" name="TextBox 49">
            <a:extLst>
              <a:ext uri="{FF2B5EF4-FFF2-40B4-BE49-F238E27FC236}">
                <a16:creationId xmlns:a16="http://schemas.microsoft.com/office/drawing/2014/main" id="{BA6E9671-2B4E-4314-873B-C93AF477D1D9}"/>
              </a:ext>
            </a:extLst>
          </p:cNvPr>
          <p:cNvSpPr txBox="1"/>
          <p:nvPr/>
        </p:nvSpPr>
        <p:spPr>
          <a:xfrm>
            <a:off x="4772460" y="3201460"/>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132/1356 (5.3)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392/5656 (3.1)</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1" name="TextBox 50">
            <a:extLst>
              <a:ext uri="{FF2B5EF4-FFF2-40B4-BE49-F238E27FC236}">
                <a16:creationId xmlns:a16="http://schemas.microsoft.com/office/drawing/2014/main" id="{B3B2E6A1-316B-476F-A352-60D6D4443FDA}"/>
              </a:ext>
            </a:extLst>
          </p:cNvPr>
          <p:cNvSpPr txBox="1"/>
          <p:nvPr/>
        </p:nvSpPr>
        <p:spPr>
          <a:xfrm>
            <a:off x="4772460" y="4153364"/>
            <a:ext cx="1570386"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432/1361 (13.4)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rPr>
              <a:t>1030/5675 (7.0)</a:t>
            </a:r>
            <a:endParaRPr kumimoji="0" lang="en-US" sz="1800" b="1" i="0" u="none" strike="noStrike" kern="1200" cap="none" spc="0" normalizeH="0" baseline="0" noProof="0" dirty="0">
              <a:ln>
                <a:noFill/>
              </a:ln>
              <a:solidFill>
                <a:srgbClr val="5BCCDF"/>
              </a:solidFill>
              <a:effectLst/>
              <a:uLnTx/>
              <a:uFillTx/>
              <a:latin typeface="Arial Narrow" panose="020B0606020202030204" pitchFamily="34" charset="0"/>
              <a:ea typeface="+mn-ea"/>
              <a:cs typeface="+mn-cs"/>
            </a:endParaRPr>
          </a:p>
        </p:txBody>
      </p:sp>
      <p:sp>
        <p:nvSpPr>
          <p:cNvPr id="52" name="TextBox 51">
            <a:extLst>
              <a:ext uri="{FF2B5EF4-FFF2-40B4-BE49-F238E27FC236}">
                <a16:creationId xmlns:a16="http://schemas.microsoft.com/office/drawing/2014/main" id="{89B3BF87-6C97-47E9-A751-6938F610CE2D}"/>
              </a:ext>
            </a:extLst>
          </p:cNvPr>
          <p:cNvSpPr txBox="1"/>
          <p:nvPr/>
        </p:nvSpPr>
        <p:spPr>
          <a:xfrm>
            <a:off x="6288325" y="2363878"/>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82/1379 (2.3)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214/5656 (1.4)</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53" name="TextBox 52">
            <a:extLst>
              <a:ext uri="{FF2B5EF4-FFF2-40B4-BE49-F238E27FC236}">
                <a16:creationId xmlns:a16="http://schemas.microsoft.com/office/drawing/2014/main" id="{9BFEA9D2-94F1-4D7E-8505-D156DF373C68}"/>
              </a:ext>
            </a:extLst>
          </p:cNvPr>
          <p:cNvSpPr txBox="1"/>
          <p:nvPr/>
        </p:nvSpPr>
        <p:spPr>
          <a:xfrm>
            <a:off x="6288325" y="3194207"/>
            <a:ext cx="1425039"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100/1372 (4.0)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318/5640 (2.5)</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54" name="TextBox 53">
            <a:extLst>
              <a:ext uri="{FF2B5EF4-FFF2-40B4-BE49-F238E27FC236}">
                <a16:creationId xmlns:a16="http://schemas.microsoft.com/office/drawing/2014/main" id="{1E5864A4-0212-414F-8741-91B6481DE039}"/>
              </a:ext>
            </a:extLst>
          </p:cNvPr>
          <p:cNvSpPr txBox="1"/>
          <p:nvPr/>
        </p:nvSpPr>
        <p:spPr>
          <a:xfrm>
            <a:off x="6288325" y="4162304"/>
            <a:ext cx="1581580" cy="646331"/>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382/1379 (11.4)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rPr>
              <a:t>941/5656 (6.3)</a:t>
            </a:r>
            <a:endParaRPr kumimoji="0" lang="en-US" sz="1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mn-cs"/>
            </a:endParaRPr>
          </a:p>
        </p:txBody>
      </p:sp>
      <p:sp>
        <p:nvSpPr>
          <p:cNvPr id="10" name="Rectangle 9">
            <a:extLst>
              <a:ext uri="{FF2B5EF4-FFF2-40B4-BE49-F238E27FC236}">
                <a16:creationId xmlns:a16="http://schemas.microsoft.com/office/drawing/2014/main" id="{77D074A5-C620-4814-A7E7-74F28E4AFD69}"/>
              </a:ext>
            </a:extLst>
          </p:cNvPr>
          <p:cNvSpPr/>
          <p:nvPr/>
        </p:nvSpPr>
        <p:spPr>
          <a:xfrm>
            <a:off x="178129" y="5891431"/>
            <a:ext cx="8429843" cy="461665"/>
          </a:xfrm>
          <a:prstGeom prst="rect">
            <a:avLst/>
          </a:prstGeom>
        </p:spPr>
        <p:txBody>
          <a:bodyPr wrap="square">
            <a:spAutoFit/>
          </a:bodyPr>
          <a:lstStyle/>
          <a:p>
            <a:pPr lvl="0">
              <a:defRPr/>
            </a:pPr>
            <a:r>
              <a:rPr lang="fr-FR" sz="1200" dirty="0">
                <a:solidFill>
                  <a:prstClr val="black"/>
                </a:solidFill>
                <a:latin typeface="Arial Narrow" panose="020B0606020202030204" pitchFamily="34" charset="0"/>
              </a:rPr>
              <a:t>*HDER (</a:t>
            </a:r>
            <a:r>
              <a:rPr lang="fr-FR" sz="1200" dirty="0" err="1">
                <a:solidFill>
                  <a:prstClr val="black"/>
                </a:solidFill>
                <a:latin typeface="Arial Narrow" panose="020B0606020202030204" pitchFamily="34" charset="0"/>
              </a:rPr>
              <a:t>higher</a:t>
            </a:r>
            <a:r>
              <a:rPr lang="fr-FR" sz="1200" dirty="0">
                <a:solidFill>
                  <a:prstClr val="black"/>
                </a:solidFill>
                <a:latin typeface="Arial Narrow" panose="020B0606020202030204" pitchFamily="34" charset="0"/>
              </a:rPr>
              <a:t> dose </a:t>
            </a:r>
            <a:r>
              <a:rPr lang="fr-FR" sz="1200" dirty="0" err="1">
                <a:solidFill>
                  <a:prstClr val="black"/>
                </a:solidFill>
                <a:latin typeface="Arial Narrow" panose="020B0606020202030204" pitchFamily="34" charset="0"/>
              </a:rPr>
              <a:t>edoxaban</a:t>
            </a:r>
            <a:r>
              <a:rPr lang="fr-FR" sz="1200" dirty="0">
                <a:solidFill>
                  <a:prstClr val="black"/>
                </a:solidFill>
                <a:latin typeface="Arial Narrow" panose="020B0606020202030204" pitchFamily="34" charset="0"/>
              </a:rPr>
              <a:t> </a:t>
            </a:r>
            <a:r>
              <a:rPr lang="fr-FR" sz="1200" dirty="0" err="1">
                <a:solidFill>
                  <a:prstClr val="black"/>
                </a:solidFill>
                <a:latin typeface="Arial Narrow" panose="020B0606020202030204" pitchFamily="34" charset="0"/>
              </a:rPr>
              <a:t>regimen</a:t>
            </a:r>
            <a:r>
              <a:rPr lang="fr-FR" sz="1200" dirty="0">
                <a:solidFill>
                  <a:prstClr val="black"/>
                </a:solidFill>
                <a:latin typeface="Arial Narrow" panose="020B0606020202030204" pitchFamily="34" charset="0"/>
              </a:rPr>
              <a:t> ou schéma à dose élevée) de 60 mg par jour ou de 30 mg par jour si la dose est réduite pour les raisons suivantes : clairance de la créatinine (</a:t>
            </a:r>
            <a:r>
              <a:rPr lang="fr-FR" sz="1200" dirty="0" err="1">
                <a:solidFill>
                  <a:prstClr val="black"/>
                </a:solidFill>
                <a:latin typeface="Arial Narrow" panose="020B0606020202030204" pitchFamily="34" charset="0"/>
              </a:rPr>
              <a:t>CrCl</a:t>
            </a:r>
            <a:r>
              <a:rPr lang="fr-FR" sz="1200" dirty="0">
                <a:solidFill>
                  <a:prstClr val="black"/>
                </a:solidFill>
                <a:latin typeface="Arial Narrow" panose="020B0606020202030204" pitchFamily="34" charset="0"/>
              </a:rPr>
              <a:t>) ≤ 50 </a:t>
            </a:r>
            <a:r>
              <a:rPr lang="fr-FR" sz="1200" dirty="0" err="1">
                <a:solidFill>
                  <a:prstClr val="black"/>
                </a:solidFill>
                <a:latin typeface="Arial Narrow" panose="020B0606020202030204" pitchFamily="34" charset="0"/>
              </a:rPr>
              <a:t>mL</a:t>
            </a:r>
            <a:r>
              <a:rPr lang="fr-FR" sz="1200" dirty="0">
                <a:solidFill>
                  <a:prstClr val="black"/>
                </a:solidFill>
                <a:latin typeface="Arial Narrow" panose="020B0606020202030204" pitchFamily="34" charset="0"/>
              </a:rPr>
              <a:t>/min, poids ≤ 60 kg ou utilisation d’un inhibiteur puissant de la glycoprotéine phosphorylé.</a:t>
            </a:r>
          </a:p>
        </p:txBody>
      </p:sp>
      <p:pic>
        <p:nvPicPr>
          <p:cNvPr id="21" name="4E92DA43-5712-40E9-AFDC-2C1062C78C6F" descr="7646DFF2-B812-4635-AA57-5171E34E5A45@chrc">
            <a:extLst>
              <a:ext uri="{FF2B5EF4-FFF2-40B4-BE49-F238E27FC236}">
                <a16:creationId xmlns:a16="http://schemas.microsoft.com/office/drawing/2014/main" id="{14B6209D-6214-49A6-88A0-1ED711F2EF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0493" y="137629"/>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ZoneTexte 1">
            <a:extLst>
              <a:ext uri="{FF2B5EF4-FFF2-40B4-BE49-F238E27FC236}">
                <a16:creationId xmlns:a16="http://schemas.microsoft.com/office/drawing/2014/main" id="{8549622D-99AB-4986-A251-10128A11ED2C}"/>
              </a:ext>
            </a:extLst>
          </p:cNvPr>
          <p:cNvSpPr txBox="1"/>
          <p:nvPr/>
        </p:nvSpPr>
        <p:spPr>
          <a:xfrm>
            <a:off x="632663" y="2077468"/>
            <a:ext cx="1700634" cy="369332"/>
          </a:xfrm>
          <a:prstGeom prst="rect">
            <a:avLst/>
          </a:prstGeom>
          <a:solidFill>
            <a:schemeClr val="bg1"/>
          </a:solidFill>
        </p:spPr>
        <p:txBody>
          <a:bodyPr wrap="square" rtlCol="0">
            <a:spAutoFit/>
          </a:bodyPr>
          <a:lstStyle/>
          <a:p>
            <a:r>
              <a:rPr lang="fr-CA" b="1" dirty="0">
                <a:solidFill>
                  <a:srgbClr val="254873"/>
                </a:solidFill>
                <a:latin typeface="Arial Narrow" panose="020B0606020202030204" pitchFamily="34" charset="0"/>
              </a:rPr>
              <a:t>AVC ou ES</a:t>
            </a:r>
            <a:endParaRPr lang="fr-FR" b="1" dirty="0">
              <a:solidFill>
                <a:srgbClr val="254873"/>
              </a:solidFill>
              <a:latin typeface="Arial Narrow" panose="020B0606020202030204" pitchFamily="34" charset="0"/>
            </a:endParaRPr>
          </a:p>
        </p:txBody>
      </p:sp>
      <p:sp>
        <p:nvSpPr>
          <p:cNvPr id="23" name="ZoneTexte 1">
            <a:extLst>
              <a:ext uri="{FF2B5EF4-FFF2-40B4-BE49-F238E27FC236}">
                <a16:creationId xmlns:a16="http://schemas.microsoft.com/office/drawing/2014/main" id="{9E1761FD-27DA-4275-A3BA-E3330FB3D526}"/>
              </a:ext>
            </a:extLst>
          </p:cNvPr>
          <p:cNvSpPr txBox="1"/>
          <p:nvPr/>
        </p:nvSpPr>
        <p:spPr>
          <a:xfrm>
            <a:off x="632663" y="2941804"/>
            <a:ext cx="2562481" cy="369332"/>
          </a:xfrm>
          <a:prstGeom prst="rect">
            <a:avLst/>
          </a:prstGeom>
          <a:solidFill>
            <a:schemeClr val="bg1"/>
          </a:solidFill>
        </p:spPr>
        <p:txBody>
          <a:bodyPr wrap="square" rtlCol="0">
            <a:spAutoFit/>
          </a:bodyPr>
          <a:lstStyle/>
          <a:p>
            <a:r>
              <a:rPr lang="fr-CA" b="1" dirty="0">
                <a:solidFill>
                  <a:srgbClr val="254873"/>
                </a:solidFill>
                <a:latin typeface="Arial Narrow" panose="020B0606020202030204" pitchFamily="34" charset="0"/>
              </a:rPr>
              <a:t>Hémorragie majeure (HM)</a:t>
            </a:r>
          </a:p>
        </p:txBody>
      </p:sp>
      <p:sp>
        <p:nvSpPr>
          <p:cNvPr id="24" name="ZoneTexte 1">
            <a:extLst>
              <a:ext uri="{FF2B5EF4-FFF2-40B4-BE49-F238E27FC236}">
                <a16:creationId xmlns:a16="http://schemas.microsoft.com/office/drawing/2014/main" id="{CB37C730-3DFE-4440-9307-436EC1266E4D}"/>
              </a:ext>
            </a:extLst>
          </p:cNvPr>
          <p:cNvSpPr txBox="1"/>
          <p:nvPr/>
        </p:nvSpPr>
        <p:spPr>
          <a:xfrm>
            <a:off x="627230" y="3840538"/>
            <a:ext cx="2562481" cy="369332"/>
          </a:xfrm>
          <a:prstGeom prst="rect">
            <a:avLst/>
          </a:prstGeom>
          <a:solidFill>
            <a:schemeClr val="bg1"/>
          </a:solidFill>
        </p:spPr>
        <p:txBody>
          <a:bodyPr wrap="square" rtlCol="0">
            <a:spAutoFit/>
          </a:bodyPr>
          <a:lstStyle/>
          <a:p>
            <a:r>
              <a:rPr lang="fr-FR" b="1" dirty="0">
                <a:solidFill>
                  <a:srgbClr val="254873"/>
                </a:solidFill>
                <a:latin typeface="Arial Narrow" panose="020B0606020202030204" pitchFamily="34" charset="0"/>
              </a:rPr>
              <a:t>AVC/ES, HM ou mort</a:t>
            </a:r>
          </a:p>
        </p:txBody>
      </p:sp>
      <p:sp>
        <p:nvSpPr>
          <p:cNvPr id="25" name="ZoneTexte 2">
            <a:extLst>
              <a:ext uri="{FF2B5EF4-FFF2-40B4-BE49-F238E27FC236}">
                <a16:creationId xmlns:a16="http://schemas.microsoft.com/office/drawing/2014/main" id="{F7086416-5BC2-4956-9344-3B64A80F2A3E}"/>
              </a:ext>
            </a:extLst>
          </p:cNvPr>
          <p:cNvSpPr txBox="1"/>
          <p:nvPr/>
        </p:nvSpPr>
        <p:spPr>
          <a:xfrm>
            <a:off x="3364570" y="1831532"/>
            <a:ext cx="1005840" cy="338554"/>
          </a:xfrm>
          <a:prstGeom prst="rect">
            <a:avLst/>
          </a:prstGeom>
          <a:solidFill>
            <a:schemeClr val="bg1"/>
          </a:solidFill>
        </p:spPr>
        <p:txBody>
          <a:bodyPr wrap="square" rtlCol="0">
            <a:spAutoFit/>
          </a:bodyPr>
          <a:lstStyle/>
          <a:p>
            <a:r>
              <a:rPr lang="fr-CA" sz="1600" b="1" dirty="0">
                <a:latin typeface="Arial Narrow" panose="020B0606020202030204" pitchFamily="34" charset="0"/>
              </a:rPr>
              <a:t>Warfarine </a:t>
            </a:r>
            <a:endParaRPr lang="fr-FR" sz="1600" b="1" dirty="0">
              <a:latin typeface="Arial Narrow" panose="020B0606020202030204" pitchFamily="34" charset="0"/>
            </a:endParaRPr>
          </a:p>
        </p:txBody>
      </p:sp>
      <p:sp>
        <p:nvSpPr>
          <p:cNvPr id="26" name="ZoneTexte 2">
            <a:extLst>
              <a:ext uri="{FF2B5EF4-FFF2-40B4-BE49-F238E27FC236}">
                <a16:creationId xmlns:a16="http://schemas.microsoft.com/office/drawing/2014/main" id="{60F6BE33-B648-4E62-8A28-FE0BF4ADEE9C}"/>
              </a:ext>
            </a:extLst>
          </p:cNvPr>
          <p:cNvSpPr txBox="1"/>
          <p:nvPr/>
        </p:nvSpPr>
        <p:spPr>
          <a:xfrm>
            <a:off x="5425602" y="1422375"/>
            <a:ext cx="1603668" cy="338554"/>
          </a:xfrm>
          <a:prstGeom prst="rect">
            <a:avLst/>
          </a:prstGeom>
          <a:solidFill>
            <a:schemeClr val="bg1"/>
          </a:solidFill>
        </p:spPr>
        <p:txBody>
          <a:bodyPr wrap="square" rtlCol="0">
            <a:spAutoFit/>
          </a:bodyPr>
          <a:lstStyle/>
          <a:p>
            <a:pPr algn="ctr"/>
            <a:r>
              <a:rPr lang="fr-CA" sz="1600" b="1" dirty="0">
                <a:latin typeface="Arial Narrow" panose="020B0606020202030204" pitchFamily="34" charset="0"/>
              </a:rPr>
              <a:t>n/N (%/année)</a:t>
            </a:r>
          </a:p>
        </p:txBody>
      </p:sp>
      <p:sp>
        <p:nvSpPr>
          <p:cNvPr id="27" name="ZoneTexte 2">
            <a:extLst>
              <a:ext uri="{FF2B5EF4-FFF2-40B4-BE49-F238E27FC236}">
                <a16:creationId xmlns:a16="http://schemas.microsoft.com/office/drawing/2014/main" id="{4B04625F-FF2F-44AB-BE70-10F3A213D765}"/>
              </a:ext>
            </a:extLst>
          </p:cNvPr>
          <p:cNvSpPr txBox="1"/>
          <p:nvPr/>
        </p:nvSpPr>
        <p:spPr>
          <a:xfrm>
            <a:off x="4898763" y="1850436"/>
            <a:ext cx="1389562" cy="369332"/>
          </a:xfrm>
          <a:prstGeom prst="rect">
            <a:avLst/>
          </a:prstGeom>
          <a:solidFill>
            <a:schemeClr val="bg1"/>
          </a:solidFill>
        </p:spPr>
        <p:txBody>
          <a:bodyPr wrap="square" rtlCol="0">
            <a:spAutoFit/>
          </a:bodyPr>
          <a:lstStyle/>
          <a:p>
            <a:r>
              <a:rPr lang="fr-CA" b="1" dirty="0">
                <a:solidFill>
                  <a:srgbClr val="5BCCDF"/>
                </a:solidFill>
                <a:latin typeface="Arial Narrow" panose="020B0606020202030204" pitchFamily="34" charset="0"/>
              </a:rPr>
              <a:t>Warfarine </a:t>
            </a:r>
            <a:endParaRPr lang="fr-FR" b="1" dirty="0">
              <a:solidFill>
                <a:srgbClr val="5BCCDF"/>
              </a:solidFill>
              <a:latin typeface="Arial Narrow" panose="020B0606020202030204" pitchFamily="34" charset="0"/>
            </a:endParaRPr>
          </a:p>
        </p:txBody>
      </p:sp>
      <p:sp>
        <p:nvSpPr>
          <p:cNvPr id="28" name="ZoneTexte 11">
            <a:extLst>
              <a:ext uri="{FF2B5EF4-FFF2-40B4-BE49-F238E27FC236}">
                <a16:creationId xmlns:a16="http://schemas.microsoft.com/office/drawing/2014/main" id="{A7034F5F-DE75-4DD0-9E63-7B8DAA243251}"/>
              </a:ext>
            </a:extLst>
          </p:cNvPr>
          <p:cNvSpPr txBox="1"/>
          <p:nvPr/>
        </p:nvSpPr>
        <p:spPr>
          <a:xfrm>
            <a:off x="2212748" y="5135163"/>
            <a:ext cx="2282825" cy="276999"/>
          </a:xfrm>
          <a:prstGeom prst="rect">
            <a:avLst/>
          </a:prstGeom>
          <a:solidFill>
            <a:schemeClr val="bg1"/>
          </a:solidFill>
        </p:spPr>
        <p:txBody>
          <a:bodyPr wrap="square" rtlCol="0">
            <a:spAutoFit/>
          </a:bodyPr>
          <a:lstStyle/>
          <a:p>
            <a:pPr algn="ctr"/>
            <a:r>
              <a:rPr lang="fr-CA" sz="1200" b="1" dirty="0">
                <a:latin typeface="Arial Narrow" panose="020B0606020202030204" pitchFamily="34" charset="0"/>
              </a:rPr>
              <a:t>Rapport de risque (IC à 95 %)</a:t>
            </a:r>
            <a:endParaRPr lang="fr-FR" sz="1200" b="1" dirty="0">
              <a:latin typeface="Arial Narrow" panose="020B0606020202030204" pitchFamily="34" charset="0"/>
            </a:endParaRPr>
          </a:p>
        </p:txBody>
      </p:sp>
    </p:spTree>
    <p:extLst>
      <p:ext uri="{BB962C8B-B14F-4D97-AF65-F5344CB8AC3E}">
        <p14:creationId xmlns:p14="http://schemas.microsoft.com/office/powerpoint/2010/main" val="132989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11" cstate="print">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138773"/>
          </a:xfrm>
          <a:prstGeom prst="rect">
            <a:avLst/>
          </a:prstGeom>
          <a:noFill/>
        </p:spPr>
        <p:txBody>
          <a:bodyPr wrap="square">
            <a:spAutoFit/>
          </a:bodyPr>
          <a:lstStyle/>
          <a:p>
            <a:r>
              <a:rPr lang="fr-FR" sz="2800" b="1" dirty="0">
                <a:solidFill>
                  <a:srgbClr val="1B1A5A"/>
                </a:solidFill>
                <a:latin typeface="Arial Narrow" pitchFamily="34" charset="0"/>
                <a:ea typeface="Lato" panose="020F0502020204030203" pitchFamily="34" charset="0"/>
                <a:cs typeface="Lato" panose="020F0502020204030203" pitchFamily="34" charset="0"/>
              </a:rPr>
              <a:t>Examen des données : le dabigatran </a:t>
            </a:r>
          </a:p>
          <a:p>
            <a:r>
              <a:rPr lang="fr-FR" sz="2000" b="1" dirty="0">
                <a:solidFill>
                  <a:schemeClr val="tx2">
                    <a:lumMod val="60000"/>
                    <a:lumOff val="40000"/>
                  </a:schemeClr>
                </a:solidFill>
                <a:latin typeface="Arial Narrow" pitchFamily="34" charset="0"/>
                <a:ea typeface="Lato" panose="020F0502020204030203" pitchFamily="34" charset="0"/>
                <a:cs typeface="Lato" panose="020F0502020204030203" pitchFamily="34" charset="0"/>
              </a:rPr>
              <a:t>Résultats de l’étude RE-LY pour le dabigatran 110 mg BID et 150 mg BID pour les différentes valeurs de la fonction rénale</a:t>
            </a:r>
            <a:r>
              <a:rPr kumimoji="0" lang="en-CA" sz="2000" b="1" i="0" u="none" strike="noStrike" kern="1200" cap="none" spc="0" normalizeH="0" baseline="0" noProof="0" dirty="0">
                <a:ln>
                  <a:noFill/>
                </a:ln>
                <a:solidFill>
                  <a:srgbClr val="356AC1"/>
                </a:solidFill>
                <a:effectLst/>
                <a:uLnTx/>
                <a:uFillTx/>
                <a:latin typeface="Arial Narrow" panose="020B0606020202030204" pitchFamily="34" charset="0"/>
                <a:cs typeface="Aharoni" panose="02010803020104030203" pitchFamily="2" charset="-79"/>
              </a:rPr>
              <a:t> </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graphicFrame>
        <p:nvGraphicFramePr>
          <p:cNvPr id="75" name="Tableau 40">
            <a:extLst>
              <a:ext uri="{FF2B5EF4-FFF2-40B4-BE49-F238E27FC236}">
                <a16:creationId xmlns:a16="http://schemas.microsoft.com/office/drawing/2014/main" id="{2445222E-2D70-42CC-BCF0-15B7F88FA930}"/>
              </a:ext>
            </a:extLst>
          </p:cNvPr>
          <p:cNvGraphicFramePr>
            <a:graphicFrameLocks noGrp="1"/>
          </p:cNvGraphicFramePr>
          <p:nvPr>
            <p:extLst>
              <p:ext uri="{D42A27DB-BD31-4B8C-83A1-F6EECF244321}">
                <p14:modId xmlns:p14="http://schemas.microsoft.com/office/powerpoint/2010/main" val="3614158052"/>
              </p:ext>
            </p:extLst>
          </p:nvPr>
        </p:nvGraphicFramePr>
        <p:xfrm>
          <a:off x="463129" y="1364020"/>
          <a:ext cx="8124866" cy="3506004"/>
        </p:xfrm>
        <a:graphic>
          <a:graphicData uri="http://schemas.openxmlformats.org/drawingml/2006/table">
            <a:tbl>
              <a:tblPr>
                <a:effectLst>
                  <a:outerShdw blurRad="50800" dist="38100" dir="2700000" algn="tl" rotWithShape="0">
                    <a:prstClr val="black">
                      <a:alpha val="40000"/>
                    </a:prstClr>
                  </a:outerShdw>
                </a:effectLst>
              </a:tblPr>
              <a:tblGrid>
                <a:gridCol w="2010465">
                  <a:extLst>
                    <a:ext uri="{9D8B030D-6E8A-4147-A177-3AD203B41FA5}">
                      <a16:colId xmlns:a16="http://schemas.microsoft.com/office/drawing/2014/main" val="20000"/>
                    </a:ext>
                  </a:extLst>
                </a:gridCol>
                <a:gridCol w="2025609">
                  <a:extLst>
                    <a:ext uri="{9D8B030D-6E8A-4147-A177-3AD203B41FA5}">
                      <a16:colId xmlns:a16="http://schemas.microsoft.com/office/drawing/2014/main" val="20001"/>
                    </a:ext>
                  </a:extLst>
                </a:gridCol>
                <a:gridCol w="1026160">
                  <a:extLst>
                    <a:ext uri="{9D8B030D-6E8A-4147-A177-3AD203B41FA5}">
                      <a16:colId xmlns:a16="http://schemas.microsoft.com/office/drawing/2014/main" val="20002"/>
                    </a:ext>
                  </a:extLst>
                </a:gridCol>
                <a:gridCol w="2022232">
                  <a:extLst>
                    <a:ext uri="{9D8B030D-6E8A-4147-A177-3AD203B41FA5}">
                      <a16:colId xmlns:a16="http://schemas.microsoft.com/office/drawing/2014/main" val="20003"/>
                    </a:ext>
                  </a:extLst>
                </a:gridCol>
                <a:gridCol w="1040400">
                  <a:extLst>
                    <a:ext uri="{9D8B030D-6E8A-4147-A177-3AD203B41FA5}">
                      <a16:colId xmlns:a16="http://schemas.microsoft.com/office/drawing/2014/main" val="20004"/>
                    </a:ext>
                  </a:extLst>
                </a:gridCol>
              </a:tblGrid>
              <a:tr h="551687">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2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Rapport des risques instantanés (IC à 95%)</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 110 vs warfarine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altLang="en-US" sz="1400" b="1" i="0" u="none" strike="noStrike" kern="1200"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Valeur P pour l’interaction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CA" altLang="en-US" sz="1400" b="1" i="0" u="none" strike="noStrike"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Rapport des risques instantanés (IC à 95%)</a:t>
                      </a:r>
                    </a:p>
                    <a:p>
                      <a:pPr marL="0" marR="0" lvl="0" indent="0" algn="ctr" defTabSz="914400" rtl="0" eaLnBrk="1" fontAlgn="base" latinLnBrk="0" hangingPunct="1">
                        <a:lnSpc>
                          <a:spcPct val="100000"/>
                        </a:lnSpc>
                        <a:spcBef>
                          <a:spcPct val="0"/>
                        </a:spcBef>
                        <a:spcAft>
                          <a:spcPct val="0"/>
                        </a:spcAft>
                        <a:buClrTx/>
                        <a:buSzTx/>
                        <a:buFontTx/>
                        <a:buNone/>
                        <a:tabLst/>
                      </a:pPr>
                      <a:r>
                        <a:rPr kumimoji="0" lang="fr-CA" altLang="en-US" sz="1400" b="1" i="0" u="none" strike="noStrike" kern="1200" cap="none" normalizeH="0" baseline="0" noProof="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Dabi 150 vs warfarine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CA" altLang="en-US" sz="1400" b="1" i="0" u="none" strike="noStrike" kern="1200"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Valeur P pour l’interaction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713">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CA" altLang="en-US" sz="1100" b="1" i="0" u="none" strike="noStrike" cap="none" normalizeH="0" baseline="0" noProof="0" dirty="0">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rPr>
                        <a:t>AVC/Embolie systémique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100" b="1" i="0" u="none" strike="noStrike" cap="none" normalizeH="0" baseline="0" noProof="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100" b="1"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0,911</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100" b="1" i="0" u="none" strike="noStrike" cap="none" normalizeH="0" baseline="0" noProof="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100" b="1"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0,752</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2216">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400" b="0" i="0" u="none" strike="noStrike" kern="800" cap="none" spc="0"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400" b="0" i="0" u="none" strike="noStrike" kern="800" cap="none" spc="0"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80 </a:t>
                      </a:r>
                      <a:r>
                        <a:rPr kumimoji="0" lang="fr-CA" altLang="en-US" sz="1400" b="0" i="0" u="none" strike="noStrike" kern="800" cap="none" spc="0"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400" b="0" i="0" u="none" strike="noStrike" kern="800" cap="none" spc="0"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400" b="0" i="0" u="none" strike="noStrike" kern="800" cap="none" spc="0" normalizeH="0" baseline="3000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400" b="0" i="0" u="none" strike="noStrike" kern="800" cap="none" spc="0"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400" b="0" i="0" u="none" strike="noStrike" kern="800" cap="none" spc="0"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 80 </a:t>
                      </a:r>
                      <a:r>
                        <a:rPr kumimoji="0" lang="fr-CA" altLang="en-US" sz="1400" b="0" i="0" u="none" strike="noStrike" kern="800" cap="none" spc="0"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400" b="0" i="0" u="none" strike="noStrike" kern="800" cap="none" spc="0"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400" b="0" i="0" u="none" strike="noStrike" kern="800" cap="none" spc="0" normalizeH="0" baseline="3000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400" b="0" i="0" u="none" strike="noStrike" kern="800" cap="none" spc="0"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400" b="0" i="0" u="none" strike="noStrike" kern="800" cap="none" spc="0"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 50 </a:t>
                      </a:r>
                      <a:r>
                        <a:rPr kumimoji="0" lang="fr-CA" altLang="en-US" sz="1400" b="0" i="0" u="none" strike="noStrike" kern="800" cap="none" spc="0"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400" b="0" i="0" u="none" strike="noStrike" kern="800" cap="none" spc="0"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400" b="0" i="0" u="none" strike="noStrike" kern="800" cap="none" spc="0" normalizeH="0" baseline="3000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22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CA" altLang="en-US" sz="1100" b="1" i="0" u="none" strike="noStrike" cap="none" normalizeH="0" baseline="0" noProof="0">
                          <a:ln>
                            <a:noFill/>
                          </a:ln>
                          <a:solidFill>
                            <a:srgbClr val="19325C"/>
                          </a:solidFill>
                          <a:effectLst/>
                          <a:latin typeface="Arial Narrow" panose="020B0606020202030204" pitchFamily="34" charset="0"/>
                          <a:ea typeface="Lato" panose="020F0502020204030203" pitchFamily="34" charset="0"/>
                          <a:cs typeface="Aharoni" panose="02010803020104030203" pitchFamily="2" charset="-79"/>
                        </a:rPr>
                        <a:t>Hémorragie majeure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1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0,061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1" i="0" u="none" strike="noStrike" cap="none" normalizeH="0" baseline="0" dirty="0">
                        <a:ln>
                          <a:noFill/>
                        </a:ln>
                        <a:solidFill>
                          <a:srgbClr val="203174"/>
                        </a:solidFill>
                        <a:effectLst/>
                        <a:latin typeface="Arial Narrow" panose="020B060602020203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CA" altLang="en-US" sz="11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0,639</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defRPr/>
                      </a:pPr>
                      <a:r>
                        <a:rPr kumimoji="0" lang="fr-CA" altLang="en-US" sz="1400" b="0" i="0" u="none" strike="noStrike" cap="none"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400" b="0"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≥80 </a:t>
                      </a:r>
                      <a:r>
                        <a:rPr kumimoji="0" lang="fr-CA" altLang="en-US" sz="1400" b="0" i="0" u="none" strike="noStrike" cap="none"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400" b="0"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400" b="0" i="0" u="none" strike="noStrike" cap="none" normalizeH="0" baseline="3000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endParaRPr kumimoji="0" lang="fr-CA" altLang="en-US" sz="1400" b="1"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400" b="0" i="0" u="none" strike="noStrike" cap="none"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400" b="0"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50-&lt; 80 </a:t>
                      </a:r>
                      <a:r>
                        <a:rPr kumimoji="0" lang="fr-CA" altLang="en-US" sz="1400" b="0" i="0" u="none" strike="noStrike" cap="none"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400" b="0"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400" b="0" i="0" u="none" strike="noStrike" cap="none" normalizeH="0" baseline="3000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9713">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400" b="0" i="0" u="none" strike="noStrike" cap="none"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400" b="0"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&lt; 50 </a:t>
                      </a:r>
                      <a:r>
                        <a:rPr kumimoji="0" lang="fr-CA" altLang="en-US" sz="1400" b="0" i="0" u="none" strike="noStrike" cap="none" normalizeH="0" baseline="0" noProof="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400" b="0"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400" b="0" i="0" u="none" strike="noStrike" cap="none" normalizeH="0" baseline="3000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100" b="0"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76" name="Grouper 44">
            <a:extLst>
              <a:ext uri="{FF2B5EF4-FFF2-40B4-BE49-F238E27FC236}">
                <a16:creationId xmlns:a16="http://schemas.microsoft.com/office/drawing/2014/main" id="{C7C62EFD-395C-4475-9170-32919DD762FA}"/>
              </a:ext>
            </a:extLst>
          </p:cNvPr>
          <p:cNvGrpSpPr>
            <a:grpSpLocks/>
          </p:cNvGrpSpPr>
          <p:nvPr/>
        </p:nvGrpSpPr>
        <p:grpSpPr bwMode="auto">
          <a:xfrm>
            <a:off x="2066038" y="4843853"/>
            <a:ext cx="2547690" cy="290014"/>
            <a:chOff x="4542939" y="5561013"/>
            <a:chExt cx="2547796" cy="290038"/>
          </a:xfrm>
        </p:grpSpPr>
        <p:sp>
          <p:nvSpPr>
            <p:cNvPr id="77" name="Rectangle 31">
              <a:extLst>
                <a:ext uri="{FF2B5EF4-FFF2-40B4-BE49-F238E27FC236}">
                  <a16:creationId xmlns:a16="http://schemas.microsoft.com/office/drawing/2014/main" id="{EFE30A32-1AE6-4540-B05F-646930B03E6B}"/>
                </a:ext>
              </a:extLst>
            </p:cNvPr>
            <p:cNvSpPr>
              <a:spLocks noChangeArrowheads="1"/>
            </p:cNvSpPr>
            <p:nvPr/>
          </p:nvSpPr>
          <p:spPr bwMode="auto">
            <a:xfrm>
              <a:off x="5713040" y="5684838"/>
              <a:ext cx="246873"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78" name="Rectangle 77">
              <a:extLst>
                <a:ext uri="{FF2B5EF4-FFF2-40B4-BE49-F238E27FC236}">
                  <a16:creationId xmlns:a16="http://schemas.microsoft.com/office/drawing/2014/main" id="{E2AE10C3-185A-4EE9-97DD-A22E2F90FEE7}"/>
                </a:ext>
              </a:extLst>
            </p:cNvPr>
            <p:cNvSpPr>
              <a:spLocks noChangeArrowheads="1"/>
            </p:cNvSpPr>
            <p:nvPr/>
          </p:nvSpPr>
          <p:spPr bwMode="auto">
            <a:xfrm>
              <a:off x="6337412" y="5684838"/>
              <a:ext cx="176338"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9" name="Rectangle 78">
              <a:extLst>
                <a:ext uri="{FF2B5EF4-FFF2-40B4-BE49-F238E27FC236}">
                  <a16:creationId xmlns:a16="http://schemas.microsoft.com/office/drawing/2014/main" id="{46397CE8-40DB-4E79-B388-1D94477D3601}"/>
                </a:ext>
              </a:extLst>
            </p:cNvPr>
            <p:cNvSpPr>
              <a:spLocks noChangeArrowheads="1"/>
            </p:cNvSpPr>
            <p:nvPr/>
          </p:nvSpPr>
          <p:spPr bwMode="auto">
            <a:xfrm>
              <a:off x="6914397" y="5684838"/>
              <a:ext cx="176338"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80" name="Line 27">
              <a:extLst>
                <a:ext uri="{FF2B5EF4-FFF2-40B4-BE49-F238E27FC236}">
                  <a16:creationId xmlns:a16="http://schemas.microsoft.com/office/drawing/2014/main" id="{9946A769-36D8-408C-BBB0-36957E709F4A}"/>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81" name="Line 28">
              <a:extLst>
                <a:ext uri="{FF2B5EF4-FFF2-40B4-BE49-F238E27FC236}">
                  <a16:creationId xmlns:a16="http://schemas.microsoft.com/office/drawing/2014/main" id="{8D1302D5-0AA0-40E4-86F2-150AB38EEA23}"/>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82" name="Rectangle 30">
              <a:extLst>
                <a:ext uri="{FF2B5EF4-FFF2-40B4-BE49-F238E27FC236}">
                  <a16:creationId xmlns:a16="http://schemas.microsoft.com/office/drawing/2014/main" id="{66C7DEFC-A177-456A-A960-310901EB5C27}"/>
                </a:ext>
              </a:extLst>
            </p:cNvPr>
            <p:cNvSpPr>
              <a:spLocks noChangeArrowheads="1"/>
            </p:cNvSpPr>
            <p:nvPr/>
          </p:nvSpPr>
          <p:spPr bwMode="auto">
            <a:xfrm>
              <a:off x="5167309" y="5684838"/>
              <a:ext cx="176338"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83" name="Line 27">
              <a:extLst>
                <a:ext uri="{FF2B5EF4-FFF2-40B4-BE49-F238E27FC236}">
                  <a16:creationId xmlns:a16="http://schemas.microsoft.com/office/drawing/2014/main" id="{43E113BA-6CED-45AC-8C7A-0D755D6CFBC9}"/>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84" name="Line 27">
              <a:extLst>
                <a:ext uri="{FF2B5EF4-FFF2-40B4-BE49-F238E27FC236}">
                  <a16:creationId xmlns:a16="http://schemas.microsoft.com/office/drawing/2014/main" id="{A2D70801-30ED-415C-98D0-FFB870A60C1C}"/>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85" name="Rectangle 30">
              <a:extLst>
                <a:ext uri="{FF2B5EF4-FFF2-40B4-BE49-F238E27FC236}">
                  <a16:creationId xmlns:a16="http://schemas.microsoft.com/office/drawing/2014/main" id="{33972965-41DB-4228-86AE-8C1C5590328D}"/>
                </a:ext>
              </a:extLst>
            </p:cNvPr>
            <p:cNvSpPr>
              <a:spLocks noChangeArrowheads="1"/>
            </p:cNvSpPr>
            <p:nvPr/>
          </p:nvSpPr>
          <p:spPr bwMode="auto">
            <a:xfrm>
              <a:off x="4542939" y="5684838"/>
              <a:ext cx="246873" cy="16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86" name="Line 5">
              <a:extLst>
                <a:ext uri="{FF2B5EF4-FFF2-40B4-BE49-F238E27FC236}">
                  <a16:creationId xmlns:a16="http://schemas.microsoft.com/office/drawing/2014/main" id="{8BAC522D-8B66-4C66-9BCC-6587DEEAF506}"/>
                </a:ext>
              </a:extLst>
            </p:cNvPr>
            <p:cNvSpPr>
              <a:spLocks noChangeShapeType="1"/>
            </p:cNvSpPr>
            <p:nvPr/>
          </p:nvSpPr>
          <p:spPr bwMode="auto">
            <a:xfrm rot="5400000" flipV="1">
              <a:off x="5827612" y="4393349"/>
              <a:ext cx="0" cy="2345632"/>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mn-cs"/>
              </a:endParaRPr>
            </a:p>
          </p:txBody>
        </p:sp>
      </p:grpSp>
      <p:sp>
        <p:nvSpPr>
          <p:cNvPr id="87" name="Rectangle 31">
            <a:extLst>
              <a:ext uri="{FF2B5EF4-FFF2-40B4-BE49-F238E27FC236}">
                <a16:creationId xmlns:a16="http://schemas.microsoft.com/office/drawing/2014/main" id="{44A9CAAD-2DBF-41A5-ACC4-E7F99D25EAC1}"/>
              </a:ext>
            </a:extLst>
          </p:cNvPr>
          <p:cNvSpPr>
            <a:spLocks noChangeArrowheads="1"/>
          </p:cNvSpPr>
          <p:nvPr/>
        </p:nvSpPr>
        <p:spPr bwMode="auto">
          <a:xfrm>
            <a:off x="6536882" y="4967588"/>
            <a:ext cx="24686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88" name="Rectangle 30">
            <a:extLst>
              <a:ext uri="{FF2B5EF4-FFF2-40B4-BE49-F238E27FC236}">
                <a16:creationId xmlns:a16="http://schemas.microsoft.com/office/drawing/2014/main" id="{1509E9D6-3FD0-4068-B163-18E8CFA8187E}"/>
              </a:ext>
            </a:extLst>
          </p:cNvPr>
          <p:cNvSpPr>
            <a:spLocks noChangeArrowheads="1"/>
          </p:cNvSpPr>
          <p:nvPr/>
        </p:nvSpPr>
        <p:spPr bwMode="auto">
          <a:xfrm>
            <a:off x="7149651" y="4967588"/>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89" name="Rectangle 31">
            <a:extLst>
              <a:ext uri="{FF2B5EF4-FFF2-40B4-BE49-F238E27FC236}">
                <a16:creationId xmlns:a16="http://schemas.microsoft.com/office/drawing/2014/main" id="{6DBC7D2E-E2F5-4DC9-A27C-9BF9B31EEB59}"/>
              </a:ext>
            </a:extLst>
          </p:cNvPr>
          <p:cNvSpPr>
            <a:spLocks noChangeArrowheads="1"/>
          </p:cNvSpPr>
          <p:nvPr/>
        </p:nvSpPr>
        <p:spPr bwMode="auto">
          <a:xfrm>
            <a:off x="7749763" y="4967588"/>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90" name="Line 27">
            <a:extLst>
              <a:ext uri="{FF2B5EF4-FFF2-40B4-BE49-F238E27FC236}">
                <a16:creationId xmlns:a16="http://schemas.microsoft.com/office/drawing/2014/main" id="{D9AB2745-D525-4265-A226-88903797B01D}"/>
              </a:ext>
            </a:extLst>
          </p:cNvPr>
          <p:cNvSpPr>
            <a:spLocks noChangeShapeType="1"/>
          </p:cNvSpPr>
          <p:nvPr/>
        </p:nvSpPr>
        <p:spPr bwMode="auto">
          <a:xfrm flipV="1">
            <a:off x="6074898" y="4845360"/>
            <a:ext cx="0" cy="85718"/>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1" name="Line 28">
            <a:extLst>
              <a:ext uri="{FF2B5EF4-FFF2-40B4-BE49-F238E27FC236}">
                <a16:creationId xmlns:a16="http://schemas.microsoft.com/office/drawing/2014/main" id="{BBBED230-21F0-40D1-BFE3-53DEA78917DA}"/>
              </a:ext>
            </a:extLst>
          </p:cNvPr>
          <p:cNvSpPr>
            <a:spLocks noChangeShapeType="1"/>
          </p:cNvSpPr>
          <p:nvPr/>
        </p:nvSpPr>
        <p:spPr bwMode="auto">
          <a:xfrm flipH="1" flipV="1">
            <a:off x="7245245" y="4843773"/>
            <a:ext cx="0" cy="84130"/>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2" name="Rectangle 30">
            <a:extLst>
              <a:ext uri="{FF2B5EF4-FFF2-40B4-BE49-F238E27FC236}">
                <a16:creationId xmlns:a16="http://schemas.microsoft.com/office/drawing/2014/main" id="{04C26D4E-A559-4288-AA86-1EF4B01DCFE9}"/>
              </a:ext>
            </a:extLst>
          </p:cNvPr>
          <p:cNvSpPr>
            <a:spLocks noChangeArrowheads="1"/>
          </p:cNvSpPr>
          <p:nvPr/>
        </p:nvSpPr>
        <p:spPr bwMode="auto">
          <a:xfrm>
            <a:off x="5968022" y="4967588"/>
            <a:ext cx="176331"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93" name="Line 27">
            <a:extLst>
              <a:ext uri="{FF2B5EF4-FFF2-40B4-BE49-F238E27FC236}">
                <a16:creationId xmlns:a16="http://schemas.microsoft.com/office/drawing/2014/main" id="{D15D7EAD-8757-4C84-A3B5-30F261DB76A7}"/>
              </a:ext>
            </a:extLst>
          </p:cNvPr>
          <p:cNvSpPr>
            <a:spLocks noChangeShapeType="1"/>
          </p:cNvSpPr>
          <p:nvPr/>
        </p:nvSpPr>
        <p:spPr bwMode="auto">
          <a:xfrm flipV="1">
            <a:off x="7830418" y="4843773"/>
            <a:ext cx="0" cy="85718"/>
          </a:xfrm>
          <a:prstGeom prst="line">
            <a:avLst/>
          </a:prstGeom>
          <a:noFill/>
          <a:ln w="12700" algn="ctr">
            <a:solidFill>
              <a:srgbClr val="1B1A5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4" name="Line 27">
            <a:extLst>
              <a:ext uri="{FF2B5EF4-FFF2-40B4-BE49-F238E27FC236}">
                <a16:creationId xmlns:a16="http://schemas.microsoft.com/office/drawing/2014/main" id="{9A2714A2-1BA4-48B4-8F66-E1153938DEFE}"/>
              </a:ext>
            </a:extLst>
          </p:cNvPr>
          <p:cNvSpPr>
            <a:spLocks noChangeShapeType="1"/>
          </p:cNvSpPr>
          <p:nvPr/>
        </p:nvSpPr>
        <p:spPr bwMode="auto">
          <a:xfrm flipV="1">
            <a:off x="5489725" y="4845360"/>
            <a:ext cx="0" cy="85718"/>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5" name="Rectangle 30">
            <a:extLst>
              <a:ext uri="{FF2B5EF4-FFF2-40B4-BE49-F238E27FC236}">
                <a16:creationId xmlns:a16="http://schemas.microsoft.com/office/drawing/2014/main" id="{B991EE87-0D1C-417B-AF0E-4A9879647C0A}"/>
              </a:ext>
            </a:extLst>
          </p:cNvPr>
          <p:cNvSpPr>
            <a:spLocks noChangeArrowheads="1"/>
          </p:cNvSpPr>
          <p:nvPr/>
        </p:nvSpPr>
        <p:spPr bwMode="auto">
          <a:xfrm>
            <a:off x="5343679" y="4967588"/>
            <a:ext cx="246863" cy="1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rtl="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96" name="Line 5">
            <a:extLst>
              <a:ext uri="{FF2B5EF4-FFF2-40B4-BE49-F238E27FC236}">
                <a16:creationId xmlns:a16="http://schemas.microsoft.com/office/drawing/2014/main" id="{D2F31875-74B9-4C43-9681-C26AE9884939}"/>
              </a:ext>
            </a:extLst>
          </p:cNvPr>
          <p:cNvSpPr>
            <a:spLocks noChangeShapeType="1"/>
          </p:cNvSpPr>
          <p:nvPr/>
        </p:nvSpPr>
        <p:spPr bwMode="auto">
          <a:xfrm rot="5400000" flipV="1">
            <a:off x="6663023" y="3676158"/>
            <a:ext cx="0" cy="2345534"/>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7" name="Line 43">
            <a:extLst>
              <a:ext uri="{FF2B5EF4-FFF2-40B4-BE49-F238E27FC236}">
                <a16:creationId xmlns:a16="http://schemas.microsoft.com/office/drawing/2014/main" id="{50F70066-4818-4314-B830-A519963B3590}"/>
              </a:ext>
            </a:extLst>
          </p:cNvPr>
          <p:cNvSpPr>
            <a:spLocks noChangeShapeType="1"/>
          </p:cNvSpPr>
          <p:nvPr>
            <p:custDataLst>
              <p:tags r:id="rId1"/>
            </p:custDataLst>
          </p:nvPr>
        </p:nvSpPr>
        <p:spPr bwMode="auto">
          <a:xfrm flipH="1">
            <a:off x="2212748" y="5191959"/>
            <a:ext cx="1103312" cy="0"/>
          </a:xfrm>
          <a:prstGeom prst="line">
            <a:avLst/>
          </a:prstGeom>
          <a:noFill/>
          <a:ln w="25400">
            <a:solidFill>
              <a:srgbClr val="19325C"/>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98" name="Line 44">
            <a:extLst>
              <a:ext uri="{FF2B5EF4-FFF2-40B4-BE49-F238E27FC236}">
                <a16:creationId xmlns:a16="http://schemas.microsoft.com/office/drawing/2014/main" id="{33A8DB8F-9A7F-4598-AACF-5B57A1EA1CCA}"/>
              </a:ext>
            </a:extLst>
          </p:cNvPr>
          <p:cNvSpPr>
            <a:spLocks noChangeShapeType="1"/>
          </p:cNvSpPr>
          <p:nvPr>
            <p:custDataLst>
              <p:tags r:id="rId2"/>
            </p:custDataLst>
          </p:nvPr>
        </p:nvSpPr>
        <p:spPr bwMode="auto">
          <a:xfrm>
            <a:off x="3392260" y="5191959"/>
            <a:ext cx="1103313"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9" name="Text Box 84">
            <a:extLst>
              <a:ext uri="{FF2B5EF4-FFF2-40B4-BE49-F238E27FC236}">
                <a16:creationId xmlns:a16="http://schemas.microsoft.com/office/drawing/2014/main" id="{A5B59DCB-08EF-4261-8DBA-27D0F5D69484}"/>
              </a:ext>
            </a:extLst>
          </p:cNvPr>
          <p:cNvSpPr txBox="1">
            <a:spLocks noChangeArrowheads="1"/>
          </p:cNvSpPr>
          <p:nvPr>
            <p:custDataLst>
              <p:tags r:id="rId3"/>
            </p:custDataLst>
          </p:nvPr>
        </p:nvSpPr>
        <p:spPr bwMode="auto">
          <a:xfrm>
            <a:off x="2169885" y="5221906"/>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Supériorité</a:t>
            </a: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du </a:t>
            </a:r>
            <a:r>
              <a:rPr kumimoji="0" lang="en-CA" sz="1400" b="1" i="0" u="none" strike="noStrike" kern="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Dabi</a:t>
            </a: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110 </a:t>
            </a:r>
          </a:p>
        </p:txBody>
      </p:sp>
      <p:sp>
        <p:nvSpPr>
          <p:cNvPr id="100" name="Text Box 84">
            <a:extLst>
              <a:ext uri="{FF2B5EF4-FFF2-40B4-BE49-F238E27FC236}">
                <a16:creationId xmlns:a16="http://schemas.microsoft.com/office/drawing/2014/main" id="{20F9ED58-BE27-48B2-9C91-AA702FE9D254}"/>
              </a:ext>
            </a:extLst>
          </p:cNvPr>
          <p:cNvSpPr txBox="1">
            <a:spLocks noChangeArrowheads="1"/>
          </p:cNvSpPr>
          <p:nvPr>
            <p:custDataLst>
              <p:tags r:id="rId4"/>
            </p:custDataLst>
          </p:nvPr>
        </p:nvSpPr>
        <p:spPr bwMode="auto">
          <a:xfrm>
            <a:off x="3439885" y="5231431"/>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Supériorité</a:t>
            </a:r>
            <a:r>
              <a:rPr kumimoji="0" lang="en-CA" sz="1400"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 de la warfarine</a:t>
            </a:r>
          </a:p>
        </p:txBody>
      </p:sp>
      <p:sp>
        <p:nvSpPr>
          <p:cNvPr id="101" name="Line 43">
            <a:extLst>
              <a:ext uri="{FF2B5EF4-FFF2-40B4-BE49-F238E27FC236}">
                <a16:creationId xmlns:a16="http://schemas.microsoft.com/office/drawing/2014/main" id="{E8FB7E55-6C0E-4274-B26B-59083049D24C}"/>
              </a:ext>
            </a:extLst>
          </p:cNvPr>
          <p:cNvSpPr>
            <a:spLocks noChangeShapeType="1"/>
          </p:cNvSpPr>
          <p:nvPr>
            <p:custDataLst>
              <p:tags r:id="rId5"/>
            </p:custDataLst>
          </p:nvPr>
        </p:nvSpPr>
        <p:spPr bwMode="auto">
          <a:xfrm flipH="1">
            <a:off x="5548358" y="5200053"/>
            <a:ext cx="1103312" cy="0"/>
          </a:xfrm>
          <a:prstGeom prst="line">
            <a:avLst/>
          </a:prstGeom>
          <a:noFill/>
          <a:ln w="25400">
            <a:solidFill>
              <a:srgbClr val="19325C"/>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2" name="Line 44">
            <a:extLst>
              <a:ext uri="{FF2B5EF4-FFF2-40B4-BE49-F238E27FC236}">
                <a16:creationId xmlns:a16="http://schemas.microsoft.com/office/drawing/2014/main" id="{8550E5DD-E7EA-406A-BD8D-DE558CDD3F6F}"/>
              </a:ext>
            </a:extLst>
          </p:cNvPr>
          <p:cNvSpPr>
            <a:spLocks noChangeShapeType="1"/>
          </p:cNvSpPr>
          <p:nvPr>
            <p:custDataLst>
              <p:tags r:id="rId6"/>
            </p:custDataLst>
          </p:nvPr>
        </p:nvSpPr>
        <p:spPr bwMode="auto">
          <a:xfrm>
            <a:off x="6737395" y="5200053"/>
            <a:ext cx="1103313"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3" name="Text Box 84">
            <a:extLst>
              <a:ext uri="{FF2B5EF4-FFF2-40B4-BE49-F238E27FC236}">
                <a16:creationId xmlns:a16="http://schemas.microsoft.com/office/drawing/2014/main" id="{8DB11E98-238A-4718-8B3A-DC5FC37F7D37}"/>
              </a:ext>
            </a:extLst>
          </p:cNvPr>
          <p:cNvSpPr txBox="1">
            <a:spLocks noChangeArrowheads="1"/>
          </p:cNvSpPr>
          <p:nvPr>
            <p:custDataLst>
              <p:tags r:id="rId7"/>
            </p:custDataLst>
          </p:nvPr>
        </p:nvSpPr>
        <p:spPr bwMode="auto">
          <a:xfrm>
            <a:off x="5486445" y="5230000"/>
            <a:ext cx="1158875"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Supériorité</a:t>
            </a: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du </a:t>
            </a:r>
            <a:r>
              <a:rPr kumimoji="0" lang="en-CA" sz="1400" b="1" i="0" u="none" strike="noStrike" kern="0" cap="none" spc="0" normalizeH="0" baseline="0" noProof="0" dirty="0" err="1">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Dabi</a:t>
            </a:r>
            <a:r>
              <a:rPr kumimoji="0" lang="en-CA" sz="1400" b="1" i="0" u="none" strike="noStrike" kern="0" cap="none" spc="0" normalizeH="0" baseline="0" noProof="0" dirty="0">
                <a:ln>
                  <a:noFill/>
                </a:ln>
                <a:solidFill>
                  <a:srgbClr val="19325C"/>
                </a:solidFill>
                <a:effectLst/>
                <a:uLnTx/>
                <a:uFillTx/>
                <a:latin typeface="Arial Narrow" panose="020B0606020202030204" pitchFamily="34" charset="0"/>
                <a:ea typeface="Lato" panose="020F0502020204030203" pitchFamily="34" charset="0"/>
                <a:cs typeface="Lato" panose="020F0502020204030203" pitchFamily="34" charset="0"/>
              </a:rPr>
              <a:t> 150 </a:t>
            </a:r>
          </a:p>
        </p:txBody>
      </p:sp>
      <p:sp>
        <p:nvSpPr>
          <p:cNvPr id="104" name="Text Box 84">
            <a:extLst>
              <a:ext uri="{FF2B5EF4-FFF2-40B4-BE49-F238E27FC236}">
                <a16:creationId xmlns:a16="http://schemas.microsoft.com/office/drawing/2014/main" id="{0C0E1D33-2456-403B-8350-C01DA1FD0C1D}"/>
              </a:ext>
            </a:extLst>
          </p:cNvPr>
          <p:cNvSpPr txBox="1">
            <a:spLocks noChangeArrowheads="1"/>
          </p:cNvSpPr>
          <p:nvPr>
            <p:custDataLst>
              <p:tags r:id="rId8"/>
            </p:custDataLst>
          </p:nvPr>
        </p:nvSpPr>
        <p:spPr bwMode="auto">
          <a:xfrm>
            <a:off x="6765970" y="5230000"/>
            <a:ext cx="1155700" cy="516632"/>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R="0" lvl="0" indent="0" algn="ctr" fontAlgn="base">
              <a:lnSpc>
                <a:spcPct val="100000"/>
              </a:lnSpc>
              <a:spcBef>
                <a:spcPct val="30000"/>
              </a:spcBef>
              <a:spcAft>
                <a:spcPct val="0"/>
              </a:spcAft>
              <a:buClrTx/>
              <a:buSzTx/>
              <a:buFontTx/>
              <a:buNone/>
              <a:tabLst/>
              <a:defRPr kumimoji="0" sz="1400" b="1" i="0" u="none" strike="noStrike" cap="none" normalizeH="0" baseline="0">
                <a:ln>
                  <a:noFill/>
                </a:ln>
                <a:solidFill>
                  <a:prstClr val="white"/>
                </a:solidFill>
                <a:effectLst/>
              </a:defRPr>
            </a:lvl1pPr>
          </a:lstStyle>
          <a:p>
            <a:pPr marL="0" marR="0" lvl="0" indent="0" algn="ctr" defTabSz="914400" rtl="0" eaLnBrk="1" fontAlgn="base" latinLnBrk="0" hangingPunct="1">
              <a:lnSpc>
                <a:spcPct val="100000"/>
              </a:lnSpc>
              <a:spcBef>
                <a:spcPct val="30000"/>
              </a:spcBef>
              <a:spcAft>
                <a:spcPct val="0"/>
              </a:spcAft>
              <a:buClrTx/>
              <a:buSzTx/>
              <a:buFontTx/>
              <a:buNone/>
              <a:tabLst/>
              <a:defRPr/>
            </a:pPr>
            <a:r>
              <a:rPr kumimoji="0" lang="en-CA" sz="1400" b="1" i="0" u="none" strike="noStrike" kern="0" cap="none" spc="0" normalizeH="0" baseline="0" noProof="0" dirty="0" err="1">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Supériorité</a:t>
            </a:r>
            <a:r>
              <a:rPr kumimoji="0" lang="en-CA" sz="1400" b="1" i="0" u="none" strike="noStrike" kern="0" cap="none" spc="0" normalizeH="0" baseline="0" noProof="0" dirty="0">
                <a:ln>
                  <a:noFill/>
                </a:ln>
                <a:solidFill>
                  <a:srgbClr val="5BCCDF"/>
                </a:solidFill>
                <a:effectLst/>
                <a:uLnTx/>
                <a:uFillTx/>
                <a:latin typeface="Arial Narrow" panose="020B0606020202030204" pitchFamily="34" charset="0"/>
                <a:ea typeface="Lato" panose="020F0502020204030203" pitchFamily="34" charset="0"/>
                <a:cs typeface="Lato" panose="020F0502020204030203" pitchFamily="34" charset="0"/>
              </a:rPr>
              <a:t> de la warfarine</a:t>
            </a:r>
          </a:p>
        </p:txBody>
      </p:sp>
      <p:sp>
        <p:nvSpPr>
          <p:cNvPr id="105" name="Line 5">
            <a:extLst>
              <a:ext uri="{FF2B5EF4-FFF2-40B4-BE49-F238E27FC236}">
                <a16:creationId xmlns:a16="http://schemas.microsoft.com/office/drawing/2014/main" id="{6C0DA1E9-7067-4EDE-A65C-3B157EEB681F}"/>
              </a:ext>
            </a:extLst>
          </p:cNvPr>
          <p:cNvSpPr>
            <a:spLocks noChangeShapeType="1"/>
          </p:cNvSpPr>
          <p:nvPr/>
        </p:nvSpPr>
        <p:spPr bwMode="auto">
          <a:xfrm flipV="1">
            <a:off x="3347704" y="2459717"/>
            <a:ext cx="0" cy="2377440"/>
          </a:xfrm>
          <a:prstGeom prst="line">
            <a:avLst/>
          </a:prstGeom>
          <a:noFill/>
          <a:ln w="12700" algn="ctr">
            <a:solidFill>
              <a:schemeClr val="tx1">
                <a:lumMod val="75000"/>
                <a:lumOff val="25000"/>
              </a:schemeClr>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6" name="Line 37">
            <a:extLst>
              <a:ext uri="{FF2B5EF4-FFF2-40B4-BE49-F238E27FC236}">
                <a16:creationId xmlns:a16="http://schemas.microsoft.com/office/drawing/2014/main" id="{8E94155A-0137-46E4-ABEE-B8E71FCE1DB3}"/>
              </a:ext>
            </a:extLst>
          </p:cNvPr>
          <p:cNvSpPr>
            <a:spLocks noChangeShapeType="1"/>
          </p:cNvSpPr>
          <p:nvPr/>
        </p:nvSpPr>
        <p:spPr bwMode="auto">
          <a:xfrm>
            <a:off x="2878287" y="2565506"/>
            <a:ext cx="820695"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7" name="Oval 41">
            <a:extLst>
              <a:ext uri="{FF2B5EF4-FFF2-40B4-BE49-F238E27FC236}">
                <a16:creationId xmlns:a16="http://schemas.microsoft.com/office/drawing/2014/main" id="{23455037-460F-472C-8AA1-489C0D25D952}"/>
              </a:ext>
            </a:extLst>
          </p:cNvPr>
          <p:cNvSpPr>
            <a:spLocks noChangeAspect="1" noChangeArrowheads="1"/>
          </p:cNvSpPr>
          <p:nvPr/>
        </p:nvSpPr>
        <p:spPr bwMode="auto">
          <a:xfrm>
            <a:off x="3099925" y="2498584"/>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08" name="Line 37">
            <a:extLst>
              <a:ext uri="{FF2B5EF4-FFF2-40B4-BE49-F238E27FC236}">
                <a16:creationId xmlns:a16="http://schemas.microsoft.com/office/drawing/2014/main" id="{6201D452-93F4-4965-8CD6-69B25A680109}"/>
              </a:ext>
            </a:extLst>
          </p:cNvPr>
          <p:cNvSpPr>
            <a:spLocks noChangeShapeType="1"/>
          </p:cNvSpPr>
          <p:nvPr/>
        </p:nvSpPr>
        <p:spPr bwMode="auto">
          <a:xfrm>
            <a:off x="3022200" y="2887374"/>
            <a:ext cx="578440"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09" name="Oval 41">
            <a:extLst>
              <a:ext uri="{FF2B5EF4-FFF2-40B4-BE49-F238E27FC236}">
                <a16:creationId xmlns:a16="http://schemas.microsoft.com/office/drawing/2014/main" id="{F7B16067-8EA3-4C86-88B9-E0EEBB5C2B23}"/>
              </a:ext>
            </a:extLst>
          </p:cNvPr>
          <p:cNvSpPr>
            <a:spLocks noChangeAspect="1" noChangeArrowheads="1"/>
          </p:cNvSpPr>
          <p:nvPr/>
        </p:nvSpPr>
        <p:spPr bwMode="auto">
          <a:xfrm>
            <a:off x="3178058" y="2832027"/>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0" name="Line 37">
            <a:extLst>
              <a:ext uri="{FF2B5EF4-FFF2-40B4-BE49-F238E27FC236}">
                <a16:creationId xmlns:a16="http://schemas.microsoft.com/office/drawing/2014/main" id="{24339C7B-1EB1-43C5-8E2C-425C77F485BC}"/>
              </a:ext>
            </a:extLst>
          </p:cNvPr>
          <p:cNvSpPr>
            <a:spLocks noChangeShapeType="1"/>
          </p:cNvSpPr>
          <p:nvPr/>
        </p:nvSpPr>
        <p:spPr bwMode="auto">
          <a:xfrm>
            <a:off x="2889073" y="3264325"/>
            <a:ext cx="694606"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11" name="Oval 41">
            <a:extLst>
              <a:ext uri="{FF2B5EF4-FFF2-40B4-BE49-F238E27FC236}">
                <a16:creationId xmlns:a16="http://schemas.microsoft.com/office/drawing/2014/main" id="{1E4E3D4B-7E4D-4FFF-90BC-CDAA0E758123}"/>
              </a:ext>
            </a:extLst>
          </p:cNvPr>
          <p:cNvSpPr>
            <a:spLocks noChangeAspect="1" noChangeArrowheads="1"/>
          </p:cNvSpPr>
          <p:nvPr/>
        </p:nvSpPr>
        <p:spPr bwMode="auto">
          <a:xfrm>
            <a:off x="3099922" y="3197403"/>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2" name="Line 37">
            <a:extLst>
              <a:ext uri="{FF2B5EF4-FFF2-40B4-BE49-F238E27FC236}">
                <a16:creationId xmlns:a16="http://schemas.microsoft.com/office/drawing/2014/main" id="{417E8C35-C2A8-42B7-A7F7-A183A9E6786F}"/>
              </a:ext>
            </a:extLst>
          </p:cNvPr>
          <p:cNvSpPr>
            <a:spLocks noChangeShapeType="1"/>
          </p:cNvSpPr>
          <p:nvPr/>
        </p:nvSpPr>
        <p:spPr bwMode="auto">
          <a:xfrm>
            <a:off x="2673048" y="4049009"/>
            <a:ext cx="473123"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13" name="Oval 41">
            <a:extLst>
              <a:ext uri="{FF2B5EF4-FFF2-40B4-BE49-F238E27FC236}">
                <a16:creationId xmlns:a16="http://schemas.microsoft.com/office/drawing/2014/main" id="{DF45CE5A-93CD-4362-B3BB-0CDCC25AC82A}"/>
              </a:ext>
            </a:extLst>
          </p:cNvPr>
          <p:cNvSpPr>
            <a:spLocks noChangeAspect="1" noChangeArrowheads="1"/>
          </p:cNvSpPr>
          <p:nvPr/>
        </p:nvSpPr>
        <p:spPr bwMode="auto">
          <a:xfrm>
            <a:off x="2907987" y="3993659"/>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Line 37">
            <a:extLst>
              <a:ext uri="{FF2B5EF4-FFF2-40B4-BE49-F238E27FC236}">
                <a16:creationId xmlns:a16="http://schemas.microsoft.com/office/drawing/2014/main" id="{E25570A3-FA1F-426F-9578-89E05A4DE398}"/>
              </a:ext>
            </a:extLst>
          </p:cNvPr>
          <p:cNvSpPr>
            <a:spLocks noChangeShapeType="1"/>
          </p:cNvSpPr>
          <p:nvPr/>
        </p:nvSpPr>
        <p:spPr bwMode="auto">
          <a:xfrm>
            <a:off x="2878293" y="4349610"/>
            <a:ext cx="370827"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15" name="Oval 41">
            <a:extLst>
              <a:ext uri="{FF2B5EF4-FFF2-40B4-BE49-F238E27FC236}">
                <a16:creationId xmlns:a16="http://schemas.microsoft.com/office/drawing/2014/main" id="{F0869F6D-3F26-4969-BD71-DFFF0F649B3A}"/>
              </a:ext>
            </a:extLst>
          </p:cNvPr>
          <p:cNvSpPr>
            <a:spLocks noChangeAspect="1" noChangeArrowheads="1"/>
          </p:cNvSpPr>
          <p:nvPr/>
        </p:nvSpPr>
        <p:spPr bwMode="auto">
          <a:xfrm>
            <a:off x="2990325" y="4294262"/>
            <a:ext cx="114771"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6" name="Line 37">
            <a:extLst>
              <a:ext uri="{FF2B5EF4-FFF2-40B4-BE49-F238E27FC236}">
                <a16:creationId xmlns:a16="http://schemas.microsoft.com/office/drawing/2014/main" id="{CC742148-666E-4D0B-911C-03BE4455146C}"/>
              </a:ext>
            </a:extLst>
          </p:cNvPr>
          <p:cNvSpPr>
            <a:spLocks noChangeShapeType="1"/>
          </p:cNvSpPr>
          <p:nvPr/>
        </p:nvSpPr>
        <p:spPr bwMode="auto">
          <a:xfrm>
            <a:off x="3022201" y="4685953"/>
            <a:ext cx="629836" cy="0"/>
          </a:xfrm>
          <a:prstGeom prst="line">
            <a:avLst/>
          </a:prstGeom>
          <a:solidFill>
            <a:srgbClr val="A5A5A5"/>
          </a:solidFill>
          <a:ln w="25400">
            <a:solidFill>
              <a:srgbClr val="19325C"/>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17" name="Oval 116">
            <a:extLst>
              <a:ext uri="{FF2B5EF4-FFF2-40B4-BE49-F238E27FC236}">
                <a16:creationId xmlns:a16="http://schemas.microsoft.com/office/drawing/2014/main" id="{341F4929-A869-4404-9CF2-F23B5FB7A3E9}"/>
              </a:ext>
            </a:extLst>
          </p:cNvPr>
          <p:cNvSpPr>
            <a:spLocks noChangeAspect="1" noChangeArrowheads="1"/>
          </p:cNvSpPr>
          <p:nvPr/>
        </p:nvSpPr>
        <p:spPr bwMode="auto">
          <a:xfrm>
            <a:off x="3268998" y="4630605"/>
            <a:ext cx="114770" cy="110695"/>
          </a:xfrm>
          <a:prstGeom prst="ellipse">
            <a:avLst/>
          </a:prstGeom>
          <a:solidFill>
            <a:srgbClr val="183059"/>
          </a:solidFill>
          <a:ln w="9525" algn="ctr">
            <a:solidFill>
              <a:srgbClr val="19325C"/>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18" name="Line 5">
            <a:extLst>
              <a:ext uri="{FF2B5EF4-FFF2-40B4-BE49-F238E27FC236}">
                <a16:creationId xmlns:a16="http://schemas.microsoft.com/office/drawing/2014/main" id="{F0BE5BFE-4C32-4238-A684-6BDFCF0384DA}"/>
              </a:ext>
            </a:extLst>
          </p:cNvPr>
          <p:cNvSpPr>
            <a:spLocks noChangeShapeType="1"/>
          </p:cNvSpPr>
          <p:nvPr/>
        </p:nvSpPr>
        <p:spPr bwMode="auto">
          <a:xfrm flipV="1">
            <a:off x="6660072" y="2459634"/>
            <a:ext cx="0" cy="2377440"/>
          </a:xfrm>
          <a:prstGeom prst="line">
            <a:avLst/>
          </a:prstGeom>
          <a:noFill/>
          <a:ln w="12700" algn="ctr">
            <a:solidFill>
              <a:schemeClr val="tx1">
                <a:lumMod val="75000"/>
                <a:lumOff val="25000"/>
              </a:schemeClr>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19" name="Line 37">
            <a:extLst>
              <a:ext uri="{FF2B5EF4-FFF2-40B4-BE49-F238E27FC236}">
                <a16:creationId xmlns:a16="http://schemas.microsoft.com/office/drawing/2014/main" id="{54525811-B25D-4B7D-9296-B45C3B2BF6FD}"/>
              </a:ext>
            </a:extLst>
          </p:cNvPr>
          <p:cNvSpPr>
            <a:spLocks noChangeShapeType="1"/>
          </p:cNvSpPr>
          <p:nvPr/>
        </p:nvSpPr>
        <p:spPr bwMode="auto">
          <a:xfrm>
            <a:off x="5913410" y="2545183"/>
            <a:ext cx="826015"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20" name="Oval 41">
            <a:extLst>
              <a:ext uri="{FF2B5EF4-FFF2-40B4-BE49-F238E27FC236}">
                <a16:creationId xmlns:a16="http://schemas.microsoft.com/office/drawing/2014/main" id="{A55064B5-5F00-43EB-95F6-0A481490628C}"/>
              </a:ext>
            </a:extLst>
          </p:cNvPr>
          <p:cNvSpPr>
            <a:spLocks noChangeAspect="1" noChangeArrowheads="1"/>
          </p:cNvSpPr>
          <p:nvPr/>
        </p:nvSpPr>
        <p:spPr bwMode="auto">
          <a:xfrm>
            <a:off x="6279064" y="2489836"/>
            <a:ext cx="114771"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21" name="Line 37">
            <a:extLst>
              <a:ext uri="{FF2B5EF4-FFF2-40B4-BE49-F238E27FC236}">
                <a16:creationId xmlns:a16="http://schemas.microsoft.com/office/drawing/2014/main" id="{0A878BB8-4024-46EC-B6FA-032EEAD69040}"/>
              </a:ext>
            </a:extLst>
          </p:cNvPr>
          <p:cNvSpPr>
            <a:spLocks noChangeShapeType="1"/>
          </p:cNvSpPr>
          <p:nvPr/>
        </p:nvSpPr>
        <p:spPr bwMode="auto">
          <a:xfrm>
            <a:off x="6074891" y="2898001"/>
            <a:ext cx="455653"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22" name="Oval 41">
            <a:extLst>
              <a:ext uri="{FF2B5EF4-FFF2-40B4-BE49-F238E27FC236}">
                <a16:creationId xmlns:a16="http://schemas.microsoft.com/office/drawing/2014/main" id="{3257F680-1765-437F-8C33-8A0FB7C87E8B}"/>
              </a:ext>
            </a:extLst>
          </p:cNvPr>
          <p:cNvSpPr>
            <a:spLocks noChangeAspect="1" noChangeArrowheads="1"/>
          </p:cNvSpPr>
          <p:nvPr/>
        </p:nvSpPr>
        <p:spPr bwMode="auto">
          <a:xfrm>
            <a:off x="6285283" y="2842654"/>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23" name="Line 37">
            <a:extLst>
              <a:ext uri="{FF2B5EF4-FFF2-40B4-BE49-F238E27FC236}">
                <a16:creationId xmlns:a16="http://schemas.microsoft.com/office/drawing/2014/main" id="{8E104938-9150-45A5-9039-B58DB1F2D8E3}"/>
              </a:ext>
            </a:extLst>
          </p:cNvPr>
          <p:cNvSpPr>
            <a:spLocks noChangeShapeType="1"/>
          </p:cNvSpPr>
          <p:nvPr/>
        </p:nvSpPr>
        <p:spPr bwMode="auto">
          <a:xfrm>
            <a:off x="5769387" y="3232424"/>
            <a:ext cx="732434"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24" name="Oval 41">
            <a:extLst>
              <a:ext uri="{FF2B5EF4-FFF2-40B4-BE49-F238E27FC236}">
                <a16:creationId xmlns:a16="http://schemas.microsoft.com/office/drawing/2014/main" id="{89532A92-0973-48D5-8CD7-783479EB5492}"/>
              </a:ext>
            </a:extLst>
          </p:cNvPr>
          <p:cNvSpPr>
            <a:spLocks noChangeAspect="1" noChangeArrowheads="1"/>
          </p:cNvSpPr>
          <p:nvPr/>
        </p:nvSpPr>
        <p:spPr bwMode="auto">
          <a:xfrm>
            <a:off x="6124252" y="3165502"/>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25" name="Line 37">
            <a:extLst>
              <a:ext uri="{FF2B5EF4-FFF2-40B4-BE49-F238E27FC236}">
                <a16:creationId xmlns:a16="http://schemas.microsoft.com/office/drawing/2014/main" id="{690F50A0-0C08-47D0-A396-01461B1EE932}"/>
              </a:ext>
            </a:extLst>
          </p:cNvPr>
          <p:cNvSpPr>
            <a:spLocks noChangeShapeType="1"/>
          </p:cNvSpPr>
          <p:nvPr/>
        </p:nvSpPr>
        <p:spPr bwMode="auto">
          <a:xfrm>
            <a:off x="6160362" y="4048064"/>
            <a:ext cx="632399"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26" name="Oval 41">
            <a:extLst>
              <a:ext uri="{FF2B5EF4-FFF2-40B4-BE49-F238E27FC236}">
                <a16:creationId xmlns:a16="http://schemas.microsoft.com/office/drawing/2014/main" id="{541688F4-7576-47A7-9650-964325469329}"/>
              </a:ext>
            </a:extLst>
          </p:cNvPr>
          <p:cNvSpPr>
            <a:spLocks noChangeAspect="1" noChangeArrowheads="1"/>
          </p:cNvSpPr>
          <p:nvPr/>
        </p:nvSpPr>
        <p:spPr bwMode="auto">
          <a:xfrm>
            <a:off x="6323299" y="3992718"/>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27" name="Line 37">
            <a:extLst>
              <a:ext uri="{FF2B5EF4-FFF2-40B4-BE49-F238E27FC236}">
                <a16:creationId xmlns:a16="http://schemas.microsoft.com/office/drawing/2014/main" id="{F9FFD86D-B06B-42A1-99CE-55DC789CA831}"/>
              </a:ext>
            </a:extLst>
          </p:cNvPr>
          <p:cNvSpPr>
            <a:spLocks noChangeShapeType="1"/>
          </p:cNvSpPr>
          <p:nvPr/>
        </p:nvSpPr>
        <p:spPr bwMode="auto">
          <a:xfrm>
            <a:off x="6233941" y="4360240"/>
            <a:ext cx="397400"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28" name="Oval 41">
            <a:extLst>
              <a:ext uri="{FF2B5EF4-FFF2-40B4-BE49-F238E27FC236}">
                <a16:creationId xmlns:a16="http://schemas.microsoft.com/office/drawing/2014/main" id="{14CF1AEE-9248-48FB-BDF7-E4E008C0B099}"/>
              </a:ext>
            </a:extLst>
          </p:cNvPr>
          <p:cNvSpPr>
            <a:spLocks noChangeAspect="1" noChangeArrowheads="1"/>
          </p:cNvSpPr>
          <p:nvPr/>
        </p:nvSpPr>
        <p:spPr bwMode="auto">
          <a:xfrm>
            <a:off x="6345973" y="4304894"/>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29" name="Line 37">
            <a:extLst>
              <a:ext uri="{FF2B5EF4-FFF2-40B4-BE49-F238E27FC236}">
                <a16:creationId xmlns:a16="http://schemas.microsoft.com/office/drawing/2014/main" id="{6D0B7760-6A48-4C03-8F9F-734234B85E82}"/>
              </a:ext>
            </a:extLst>
          </p:cNvPr>
          <p:cNvSpPr>
            <a:spLocks noChangeShapeType="1"/>
          </p:cNvSpPr>
          <p:nvPr/>
        </p:nvSpPr>
        <p:spPr bwMode="auto">
          <a:xfrm>
            <a:off x="6432643" y="4643423"/>
            <a:ext cx="542651" cy="0"/>
          </a:xfrm>
          <a:prstGeom prst="line">
            <a:avLst/>
          </a:prstGeom>
          <a:solidFill>
            <a:srgbClr val="A5A5A5"/>
          </a:solidFill>
          <a:ln w="25400">
            <a:solidFill>
              <a:srgbClr val="183059"/>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latin typeface="Calibri"/>
              <a:ea typeface="+mn-ea"/>
              <a:cs typeface="+mn-cs"/>
            </a:endParaRPr>
          </a:p>
        </p:txBody>
      </p:sp>
      <p:sp>
        <p:nvSpPr>
          <p:cNvPr id="130" name="Oval 129">
            <a:extLst>
              <a:ext uri="{FF2B5EF4-FFF2-40B4-BE49-F238E27FC236}">
                <a16:creationId xmlns:a16="http://schemas.microsoft.com/office/drawing/2014/main" id="{BBE9E1F2-C7FA-45C6-B1D6-C24DA650C32F}"/>
              </a:ext>
            </a:extLst>
          </p:cNvPr>
          <p:cNvSpPr>
            <a:spLocks noChangeAspect="1" noChangeArrowheads="1"/>
          </p:cNvSpPr>
          <p:nvPr/>
        </p:nvSpPr>
        <p:spPr bwMode="auto">
          <a:xfrm>
            <a:off x="6592256" y="4588075"/>
            <a:ext cx="114770" cy="110695"/>
          </a:xfrm>
          <a:prstGeom prst="ellipse">
            <a:avLst/>
          </a:prstGeom>
          <a:solidFill>
            <a:srgbClr val="183059"/>
          </a:solidFill>
          <a:ln w="9525" algn="ctr">
            <a:solidFill>
              <a:srgbClr val="183059"/>
            </a:solidFill>
            <a:round/>
            <a:headEnd/>
            <a:tailEnd/>
          </a:ln>
        </p:spPr>
        <p:txBody>
          <a:bodyPr wrap="none" anchor="ctr">
            <a:spAutoFit/>
          </a:bodyPr>
          <a:lstStyle/>
          <a:p>
            <a:pPr marL="0" marR="0" lvl="0" indent="0" algn="l" defTabSz="914400" rtl="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latin typeface="Calibri"/>
              <a:ea typeface="+mn-ea"/>
              <a:cs typeface="+mn-cs"/>
            </a:endParaRPr>
          </a:p>
        </p:txBody>
      </p:sp>
      <p:sp>
        <p:nvSpPr>
          <p:cNvPr id="131" name="TextBox 130">
            <a:extLst>
              <a:ext uri="{FF2B5EF4-FFF2-40B4-BE49-F238E27FC236}">
                <a16:creationId xmlns:a16="http://schemas.microsoft.com/office/drawing/2014/main" id="{D31A3EF3-F93A-4CB1-B2AD-C0EF210A288B}"/>
              </a:ext>
            </a:extLst>
          </p:cNvPr>
          <p:cNvSpPr txBox="1"/>
          <p:nvPr/>
        </p:nvSpPr>
        <p:spPr>
          <a:xfrm>
            <a:off x="584816" y="5782815"/>
            <a:ext cx="95289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 18 113</a:t>
            </a:r>
          </a:p>
        </p:txBody>
      </p: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353794"/>
            <a:ext cx="4341263" cy="507831"/>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*n=5844 (32.6%); † n=8553 (47.6%); ‡ n=3554 (19.8%)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Results were consistent regardless of methods for GFR estimation</a:t>
            </a:r>
            <a:b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b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Hijazi Z et al. Circulation 2014; 129:961-70. </a:t>
            </a:r>
          </a:p>
        </p:txBody>
      </p:sp>
      <p:pic>
        <p:nvPicPr>
          <p:cNvPr id="65" name="4E92DA43-5712-40E9-AFDC-2C1062C78C6F" descr="7646DFF2-B812-4635-AA57-5171E34E5A45@chrc">
            <a:extLst>
              <a:ext uri="{FF2B5EF4-FFF2-40B4-BE49-F238E27FC236}">
                <a16:creationId xmlns:a16="http://schemas.microsoft.com/office/drawing/2014/main" id="{47078F84-7793-4A56-A818-DD888F7EFB1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37816" y="160452"/>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8934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2269" y="0"/>
            <a:ext cx="7007381" cy="1261884"/>
          </a:xfrm>
          <a:prstGeom prst="rect">
            <a:avLst/>
          </a:prstGeom>
          <a:noFill/>
        </p:spPr>
        <p:txBody>
          <a:bodyPr wrap="square">
            <a:spAutoFit/>
          </a:bodyPr>
          <a:lstStyle/>
          <a:p>
            <a:r>
              <a:rPr lang="fr-MC" sz="3200" b="1" dirty="0">
                <a:solidFill>
                  <a:srgbClr val="1B1A5A"/>
                </a:solidFill>
                <a:latin typeface="Arial Narrow" pitchFamily="34" charset="0"/>
                <a:ea typeface="Lato" panose="020F0502020204030203" pitchFamily="34" charset="0"/>
                <a:cs typeface="Lato" panose="020F0502020204030203" pitchFamily="34" charset="0"/>
              </a:rPr>
              <a:t>Examen des données : le </a:t>
            </a:r>
            <a:r>
              <a:rPr lang="fr-MC" sz="3200" b="1" dirty="0" err="1">
                <a:solidFill>
                  <a:srgbClr val="1B1A5A"/>
                </a:solidFill>
                <a:latin typeface="Arial Narrow" pitchFamily="34" charset="0"/>
                <a:ea typeface="Lato" panose="020F0502020204030203" pitchFamily="34" charset="0"/>
                <a:cs typeface="Lato" panose="020F0502020204030203" pitchFamily="34" charset="0"/>
              </a:rPr>
              <a:t>rivoraxaban</a:t>
            </a:r>
            <a:r>
              <a:rPr lang="fr-MC" sz="3200" b="1" dirty="0">
                <a:solidFill>
                  <a:schemeClr val="tx1">
                    <a:lumMod val="85000"/>
                    <a:lumOff val="15000"/>
                  </a:schemeClr>
                </a:solidFill>
                <a:latin typeface="Arial Narrow" pitchFamily="34" charset="0"/>
                <a:ea typeface="Lato" panose="020F0502020204030203" pitchFamily="34" charset="0"/>
                <a:cs typeface="Lato" panose="020F0502020204030203" pitchFamily="34" charset="0"/>
              </a:rPr>
              <a:t> </a:t>
            </a:r>
          </a:p>
          <a:p>
            <a:r>
              <a:rPr lang="fr-MC" sz="2200" b="1" dirty="0">
                <a:solidFill>
                  <a:srgbClr val="0070C0"/>
                </a:solidFill>
                <a:latin typeface="Arial Narrow" pitchFamily="34" charset="0"/>
                <a:ea typeface="Lato" panose="020F0502020204030203" pitchFamily="34" charset="0"/>
                <a:cs typeface="Lato" panose="020F0502020204030203" pitchFamily="34" charset="0"/>
              </a:rPr>
              <a:t>Résultats de l’étude ROCKET-AF pour les différentes valeurs de la fonction rénale</a:t>
            </a:r>
            <a:endParaRPr lang="en-CA" sz="2200" b="1" dirty="0">
              <a:solidFill>
                <a:srgbClr val="356AC1"/>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21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2269" y="6446394"/>
            <a:ext cx="4341263" cy="369332"/>
          </a:xfrm>
          <a:prstGeom prst="rect">
            <a:avLst/>
          </a:prstGeom>
          <a:noFill/>
          <a:ln w="9525">
            <a:noFill/>
            <a:miter lim="800000"/>
            <a:headEnd/>
            <a:tailEnd/>
          </a:ln>
        </p:spPr>
        <p:txBody>
          <a:bodyPr wrap="square">
            <a:spAutoFit/>
          </a:bodyPr>
          <a:lstStyle/>
          <a:p>
            <a:pPr>
              <a:defRPr/>
            </a:pPr>
            <a:r>
              <a:rPr lang="sv-SE" altLang="en-US" sz="900" dirty="0">
                <a:solidFill>
                  <a:prstClr val="white"/>
                </a:solidFill>
                <a:latin typeface="Arial Narrow" panose="020B0606020202030204" pitchFamily="34" charset="0"/>
                <a:cs typeface="Lato"/>
              </a:rPr>
              <a:t> *rivaroxaban 20 mg (n=5637; 79%); †rivaroxaban 15 mg (n=1474; 21%); population per protocole</a:t>
            </a:r>
            <a:br>
              <a:rPr lang="sv-SE" altLang="en-US" sz="900" dirty="0">
                <a:solidFill>
                  <a:prstClr val="white"/>
                </a:solidFill>
                <a:latin typeface="Arial Narrow" panose="020B0606020202030204" pitchFamily="34" charset="0"/>
                <a:cs typeface="Lato"/>
              </a:rPr>
            </a:br>
            <a:r>
              <a:rPr lang="sv-SE" altLang="en-US" sz="900" dirty="0">
                <a:solidFill>
                  <a:prstClr val="white"/>
                </a:solidFill>
                <a:latin typeface="Arial Narrow" panose="020B0606020202030204" pitchFamily="34" charset="0"/>
                <a:cs typeface="Lato"/>
              </a:rPr>
              <a:t> Fox KAA et al. Eur Heart J 2011; 32:2387-94</a:t>
            </a:r>
          </a:p>
        </p:txBody>
      </p:sp>
      <p:graphicFrame>
        <p:nvGraphicFramePr>
          <p:cNvPr id="66" name="Tableau 40">
            <a:extLst>
              <a:ext uri="{FF2B5EF4-FFF2-40B4-BE49-F238E27FC236}">
                <a16:creationId xmlns:a16="http://schemas.microsoft.com/office/drawing/2014/main" id="{0EA5EFF2-F3BA-44E3-83A9-15CB4A0B4F15}"/>
              </a:ext>
            </a:extLst>
          </p:cNvPr>
          <p:cNvGraphicFramePr>
            <a:graphicFrameLocks noGrp="1"/>
          </p:cNvGraphicFramePr>
          <p:nvPr/>
        </p:nvGraphicFramePr>
        <p:xfrm>
          <a:off x="438904" y="1547955"/>
          <a:ext cx="8288064" cy="3871272"/>
        </p:xfrm>
        <a:graphic>
          <a:graphicData uri="http://schemas.openxmlformats.org/drawingml/2006/table">
            <a:tbl>
              <a:tblPr>
                <a:effectLst>
                  <a:outerShdw blurRad="50800" dist="38100" dir="2700000" algn="tl" rotWithShape="0">
                    <a:prstClr val="black">
                      <a:alpha val="40000"/>
                    </a:prstClr>
                  </a:outerShdw>
                </a:effectLst>
              </a:tblPr>
              <a:tblGrid>
                <a:gridCol w="2257643">
                  <a:extLst>
                    <a:ext uri="{9D8B030D-6E8A-4147-A177-3AD203B41FA5}">
                      <a16:colId xmlns:a16="http://schemas.microsoft.com/office/drawing/2014/main" val="20000"/>
                    </a:ext>
                  </a:extLst>
                </a:gridCol>
                <a:gridCol w="1199749">
                  <a:extLst>
                    <a:ext uri="{9D8B030D-6E8A-4147-A177-3AD203B41FA5}">
                      <a16:colId xmlns:a16="http://schemas.microsoft.com/office/drawing/2014/main" val="20001"/>
                    </a:ext>
                  </a:extLst>
                </a:gridCol>
                <a:gridCol w="1190166">
                  <a:extLst>
                    <a:ext uri="{9D8B030D-6E8A-4147-A177-3AD203B41FA5}">
                      <a16:colId xmlns:a16="http://schemas.microsoft.com/office/drawing/2014/main" val="20003"/>
                    </a:ext>
                  </a:extLst>
                </a:gridCol>
                <a:gridCol w="2030282">
                  <a:extLst>
                    <a:ext uri="{9D8B030D-6E8A-4147-A177-3AD203B41FA5}">
                      <a16:colId xmlns:a16="http://schemas.microsoft.com/office/drawing/2014/main" val="20004"/>
                    </a:ext>
                  </a:extLst>
                </a:gridCol>
                <a:gridCol w="1610224">
                  <a:extLst>
                    <a:ext uri="{9D8B030D-6E8A-4147-A177-3AD203B41FA5}">
                      <a16:colId xmlns:a16="http://schemas.microsoft.com/office/drawing/2014/main" val="20005"/>
                    </a:ext>
                  </a:extLst>
                </a:gridCol>
              </a:tblGrid>
              <a:tr h="637752">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Rivaroxaban</a:t>
                      </a:r>
                      <a:endPar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Warfarine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RRI (IC à 95 %)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Valeur</a:t>
                      </a: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 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600" b="1" i="0" u="none" strike="noStrike" kern="1200"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Aharoni" panose="02010803020104030203" pitchFamily="2" charset="-79"/>
                        </a:rPr>
                        <a:t>Interaction</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855">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rgbClr val="203174"/>
                        </a:solidFill>
                        <a:effectLst/>
                        <a:latin typeface="+mn-lt"/>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gridSpan="2">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200" b="1" i="0" u="none" strike="noStrike" cap="none" normalizeH="0" baseline="0" noProof="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Nombre d’événements pour 100 patients-années</a:t>
                      </a: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CA"/>
                    </a:p>
                  </a:txBody>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1"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en-CA" altLang="en-US" sz="1400" b="0" i="0" u="none" strike="noStrike" cap="none" normalizeH="0" baseline="0" dirty="0">
                        <a:ln>
                          <a:noFill/>
                        </a:ln>
                        <a:solidFill>
                          <a:schemeClr val="tx1">
                            <a:lumMod val="85000"/>
                            <a:lumOff val="15000"/>
                          </a:schemeClr>
                        </a:solidFill>
                        <a:effectLst/>
                        <a:latin typeface="Arial Narrow" panose="020B0606020202030204" pitchFamily="34" charset="0"/>
                        <a:ea typeface="MS PGothic" pitchFamily="34" charset="-128"/>
                        <a:cs typeface="ヒラギノ角ゴ Pro W3"/>
                      </a:endParaRPr>
                    </a:p>
                  </a:txBody>
                  <a:tcPr marT="18000" marB="180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80">
                <a:tc>
                  <a:txBody>
                    <a:bodyPr/>
                    <a:lstStyle>
                      <a:lvl1pPr eaLnBrk="0" hangingPunct="0">
                        <a:spcBef>
                          <a:spcPts val="900"/>
                        </a:spcBef>
                        <a:defRPr sz="1400">
                          <a:solidFill>
                            <a:srgbClr val="293E6B"/>
                          </a:solidFill>
                          <a:latin typeface="Arial" pitchFamily="34" charset="0"/>
                          <a:ea typeface="ヒラギノ角ゴ Pro W3"/>
                          <a:cs typeface="ヒラギノ角ゴ Pro W3"/>
                        </a:defRPr>
                      </a:lvl1pPr>
                      <a:lvl2pPr marL="742950" indent="-285750" eaLnBrk="0" hangingPunct="0">
                        <a:spcBef>
                          <a:spcPts val="900"/>
                        </a:spcBef>
                        <a:buFont typeface="Arial" pitchFamily="34" charset="0"/>
                        <a:defRPr sz="1400">
                          <a:solidFill>
                            <a:srgbClr val="293E6B"/>
                          </a:solidFill>
                          <a:latin typeface="Arial" pitchFamily="34" charset="0"/>
                          <a:ea typeface="ヒラギノ角ゴ Pro W3"/>
                          <a:cs typeface="ヒラギノ角ゴ Pro W3"/>
                        </a:defRPr>
                      </a:lvl2pPr>
                      <a:lvl3pPr marL="1143000" indent="-228600" eaLnBrk="0" hangingPunct="0">
                        <a:spcBef>
                          <a:spcPts val="600"/>
                        </a:spcBef>
                        <a:defRPr sz="1200">
                          <a:solidFill>
                            <a:srgbClr val="293E6B"/>
                          </a:solidFill>
                          <a:latin typeface="Arial" pitchFamily="34" charset="0"/>
                          <a:ea typeface="ヒラギノ角ゴ Pro W3"/>
                          <a:cs typeface="ヒラギノ角ゴ Pro W3"/>
                        </a:defRPr>
                      </a:lvl3pPr>
                      <a:lvl4pPr marL="1600200" indent="-228600" eaLnBrk="0" hangingPunct="0">
                        <a:spcBef>
                          <a:spcPts val="600"/>
                        </a:spcBef>
                        <a:buFont typeface="Arial" pitchFamily="34" charset="0"/>
                        <a:defRPr sz="1200">
                          <a:solidFill>
                            <a:srgbClr val="293E6B"/>
                          </a:solidFill>
                          <a:latin typeface="Arial" pitchFamily="34" charset="0"/>
                          <a:ea typeface="ヒラギノ角ゴ Pro W3"/>
                          <a:cs typeface="ヒラギノ角ゴ Pro W3"/>
                        </a:defRPr>
                      </a:lvl4pPr>
                      <a:lvl5pPr marL="2057400" indent="-228600" eaLnBrk="0" hangingPunct="0">
                        <a:spcBef>
                          <a:spcPts val="600"/>
                        </a:spcBef>
                        <a:buFont typeface="Arial" pitchFamily="34" charset="0"/>
                        <a:defRPr sz="1200">
                          <a:solidFill>
                            <a:srgbClr val="293E6B"/>
                          </a:solidFill>
                          <a:latin typeface="Arial" pitchFamily="34" charset="0"/>
                          <a:ea typeface="ヒラギノ角ゴ Pro W3"/>
                          <a:cs typeface="ヒラギノ角ゴ Pro W3"/>
                        </a:defRPr>
                      </a:lvl5pPr>
                      <a:lvl6pPr marL="25146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6pPr>
                      <a:lvl7pPr marL="29718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7pPr>
                      <a:lvl8pPr marL="34290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8pPr>
                      <a:lvl9pPr marL="3886200" indent="-228600" eaLnBrk="0" fontAlgn="base" hangingPunct="0">
                        <a:spcBef>
                          <a:spcPts val="600"/>
                        </a:spcBef>
                        <a:spcAft>
                          <a:spcPct val="0"/>
                        </a:spcAft>
                        <a:buFont typeface="Arial" pitchFamily="34" charset="0"/>
                        <a:defRPr sz="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fr-CA" altLang="en-US" sz="1600" b="1" i="0" u="none" strike="noStrike" cap="none" normalizeH="0" baseline="0" noProof="0" dirty="0">
                          <a:ln>
                            <a:noFill/>
                          </a:ln>
                          <a:solidFill>
                            <a:schemeClr val="tx2">
                              <a:lumMod val="50000"/>
                            </a:schemeClr>
                          </a:solidFill>
                          <a:effectLst/>
                          <a:latin typeface="Arial Narrow" pitchFamily="34" charset="0"/>
                          <a:ea typeface="Lato" panose="020F0502020204030203" pitchFamily="34" charset="0"/>
                          <a:cs typeface="Aharoni" panose="02010803020104030203" pitchFamily="2" charset="-79"/>
                        </a:rPr>
                        <a:t>AVC / embolie systémique</a:t>
                      </a:r>
                      <a:r>
                        <a:rPr kumimoji="0" lang="fr-CA" altLang="en-US" sz="1600" b="1" i="0" u="none" strike="noStrike" cap="none" normalizeH="0" baseline="0" dirty="0">
                          <a:ln>
                            <a:noFill/>
                          </a:ln>
                          <a:solidFill>
                            <a:srgbClr val="203174"/>
                          </a:solidFill>
                          <a:effectLst/>
                          <a:latin typeface="Arial Narrow"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800" b="1" i="0" u="none" strike="noStrike" cap="none" normalizeH="0" baseline="0" noProof="0" dirty="0">
                          <a:ln>
                            <a:noFill/>
                          </a:ln>
                          <a:solidFill>
                            <a:srgbClr val="203174"/>
                          </a:solidFill>
                          <a:effectLst/>
                          <a:latin typeface="Arial Narrow"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800" b="1" i="0" u="none" strike="noStrike" cap="none" normalizeH="0" baseline="0" noProof="0" dirty="0">
                          <a:ln>
                            <a:noFill/>
                          </a:ln>
                          <a:solidFill>
                            <a:srgbClr val="203174"/>
                          </a:solidFill>
                          <a:effectLst/>
                          <a:latin typeface="Arial Narrow" panose="020B0606020202030204" pitchFamily="34" charset="0"/>
                          <a:ea typeface="MS PGothic" pitchFamily="34" charset="-128"/>
                          <a:cs typeface="ヒラギノ角ゴ Pro W3"/>
                        </a:rPr>
                        <a:t>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1"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0,76</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50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1,57</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2,00</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30-49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2,32</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2,77</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8984">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kern="1200" cap="none" normalizeH="0" baseline="0" dirty="0">
                          <a:ln>
                            <a:noFill/>
                          </a:ln>
                          <a:solidFill>
                            <a:srgbClr val="183059"/>
                          </a:solidFill>
                          <a:effectLst/>
                          <a:latin typeface="Arial Narrow" panose="020B0606020202030204" pitchFamily="34" charset="0"/>
                          <a:ea typeface="Lato" panose="020F0502020204030203" pitchFamily="34" charset="0"/>
                          <a:cs typeface="Aharoni" panose="02010803020104030203" pitchFamily="2" charset="-79"/>
                        </a:rPr>
                        <a:t>Hémorragie majeure</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endParaRPr kumimoji="0" lang="fr-CA" altLang="en-US" sz="1600" b="1" i="0" u="none" strike="noStrike" cap="none" normalizeH="0" baseline="0" dirty="0">
                        <a:ln>
                          <a:noFill/>
                        </a:ln>
                        <a:solidFill>
                          <a:schemeClr val="bg2">
                            <a:lumMod val="2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fr-CA" sz="1600" b="1" dirty="0">
                        <a:solidFill>
                          <a:schemeClr val="bg2">
                            <a:lumMod val="25000"/>
                          </a:schemeClr>
                        </a:solidFill>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0,48 </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 ≥ 50 </a:t>
                      </a:r>
                      <a:r>
                        <a:rPr kumimoji="0" lang="fr-CA" altLang="en-US" sz="1600" b="0" i="0" u="none" strike="noStrike" cap="none" normalizeH="0" baseline="0" dirty="0" err="1">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mL</a:t>
                      </a:r>
                      <a:r>
                        <a:rPr kumimoji="0" lang="fr-CA" altLang="en-US" sz="1600" b="0"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/min</a:t>
                      </a:r>
                      <a:r>
                        <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3,39</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3,17</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fr-CA" altLang="en-US" sz="1600" b="0" i="0" u="none" strike="noStrike" cap="none" normalizeH="0" baseline="0" dirty="0">
                        <a:ln>
                          <a:noFill/>
                        </a:ln>
                        <a:solidFill>
                          <a:schemeClr val="tx1">
                            <a:lumMod val="85000"/>
                            <a:lumOff val="15000"/>
                          </a:schemeClr>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8984">
                <a:tc>
                  <a:txBody>
                    <a:bodyPr/>
                    <a:lstStyle>
                      <a:lvl1pPr marL="60325"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60325" marR="0" lvl="0" indent="0" algn="l" defTabSz="914400" rtl="0" eaLnBrk="1" fontAlgn="base" latinLnBrk="0" hangingPunct="1">
                        <a:lnSpc>
                          <a:spcPct val="150000"/>
                        </a:lnSpc>
                        <a:spcBef>
                          <a:spcPct val="0"/>
                        </a:spcBef>
                        <a:spcAft>
                          <a:spcPct val="0"/>
                        </a:spcAft>
                        <a:buClrTx/>
                        <a:buSzTx/>
                        <a:buFontTx/>
                        <a:buNone/>
                        <a:tabLst/>
                      </a:pPr>
                      <a:r>
                        <a:rPr kumimoji="0" lang="fr-CA" altLang="en-US" sz="1600" b="0"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eCrCl 30-49 mL/min</a:t>
                      </a:r>
                      <a:r>
                        <a:rPr kumimoji="0" lang="fr-CA" altLang="en-US" sz="1600" b="0" i="0" u="none" strike="noStrike" cap="none" normalizeH="0" baseline="3000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a:t>
                      </a:r>
                      <a:endParaRPr kumimoji="0" lang="fr-CA" altLang="en-US" sz="1600" b="0" i="0" u="none" strike="noStrike" cap="none" normalizeH="0" baseline="3000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4,49</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fr-CA" altLang="en-US" sz="1600" b="1" i="0" u="none" strike="noStrike" cap="none" normalizeH="0" baseline="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rPr>
                        <a:t>4,70</a:t>
                      </a:r>
                      <a:endParaRPr kumimoji="0" lang="fr-CA" altLang="en-US" sz="1600" b="1" i="0" u="none" strike="noStrike" cap="none" normalizeH="0" baseline="0" dirty="0">
                        <a:ln>
                          <a:noFill/>
                        </a:ln>
                        <a:solidFill>
                          <a:schemeClr val="tx1">
                            <a:lumMod val="85000"/>
                            <a:lumOff val="15000"/>
                          </a:schemeClr>
                        </a:solidFill>
                        <a:effectLst/>
                        <a:latin typeface="Arial Narrow" panose="020B0606020202030204" pitchFamily="34" charset="0"/>
                        <a:ea typeface="Lato" panose="020F0502020204030203" pitchFamily="34" charset="0"/>
                        <a:cs typeface="Lato" panose="020F0502020204030203" pitchFamily="34" charset="0"/>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ts val="900"/>
                        </a:spcBef>
                        <a:defRPr sz="1400" kern="1200">
                          <a:solidFill>
                            <a:srgbClr val="293E6B"/>
                          </a:solidFill>
                          <a:latin typeface="Arial" pitchFamily="34" charset="0"/>
                          <a:ea typeface="ヒラギノ角ゴ Pro W3"/>
                          <a:cs typeface="ヒラギノ角ゴ Pro W3"/>
                        </a:defRPr>
                      </a:lvl1pPr>
                      <a:lvl2pPr marL="742950" indent="-285750" algn="l" defTabSz="914400" rtl="0" eaLnBrk="0" latinLnBrk="0" hangingPunct="0">
                        <a:spcBef>
                          <a:spcPts val="900"/>
                        </a:spcBef>
                        <a:buFont typeface="Arial" pitchFamily="34" charset="0"/>
                        <a:defRPr sz="1400" kern="1200">
                          <a:solidFill>
                            <a:srgbClr val="293E6B"/>
                          </a:solidFill>
                          <a:latin typeface="Arial" pitchFamily="34" charset="0"/>
                          <a:ea typeface="ヒラギノ角ゴ Pro W3"/>
                          <a:cs typeface="ヒラギノ角ゴ Pro W3"/>
                        </a:defRPr>
                      </a:lvl2pPr>
                      <a:lvl3pPr marL="1143000" indent="-228600" algn="l" defTabSz="914400" rtl="0" eaLnBrk="0" latinLnBrk="0" hangingPunct="0">
                        <a:spcBef>
                          <a:spcPts val="600"/>
                        </a:spcBef>
                        <a:defRPr sz="1200" kern="1200">
                          <a:solidFill>
                            <a:srgbClr val="293E6B"/>
                          </a:solidFill>
                          <a:latin typeface="Arial" pitchFamily="34" charset="0"/>
                          <a:ea typeface="ヒラギノ角ゴ Pro W3"/>
                          <a:cs typeface="ヒラギノ角ゴ Pro W3"/>
                        </a:defRPr>
                      </a:lvl3pPr>
                      <a:lvl4pPr marL="16002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4pPr>
                      <a:lvl5pPr marL="2057400" indent="-228600" algn="l" defTabSz="914400" rtl="0" eaLnBrk="0" latinLnBrk="0" hangingPunct="0">
                        <a:spcBef>
                          <a:spcPts val="600"/>
                        </a:spcBef>
                        <a:buFont typeface="Arial" pitchFamily="34" charset="0"/>
                        <a:defRPr sz="1200" kern="1200">
                          <a:solidFill>
                            <a:srgbClr val="293E6B"/>
                          </a:solidFill>
                          <a:latin typeface="Arial" pitchFamily="34" charset="0"/>
                          <a:ea typeface="ヒラギノ角ゴ Pro W3"/>
                          <a:cs typeface="ヒラギノ角ゴ Pro W3"/>
                        </a:defRPr>
                      </a:lvl5pPr>
                      <a:lvl6pPr marL="25146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6pPr>
                      <a:lvl7pPr marL="29718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7pPr>
                      <a:lvl8pPr marL="34290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8pPr>
                      <a:lvl9pPr marL="3886200" indent="-228600" algn="l" defTabSz="914400" rtl="0" eaLnBrk="0" fontAlgn="base" latinLnBrk="0" hangingPunct="0">
                        <a:spcBef>
                          <a:spcPts val="600"/>
                        </a:spcBef>
                        <a:spcAft>
                          <a:spcPct val="0"/>
                        </a:spcAft>
                        <a:buFont typeface="Arial" pitchFamily="34" charset="0"/>
                        <a:defRPr sz="1200" kern="1200">
                          <a:solidFill>
                            <a:srgbClr val="293E6B"/>
                          </a:solidFill>
                          <a:latin typeface="Arial" pitchFamily="34" charset="0"/>
                          <a:ea typeface="ヒラギノ角ゴ Pro W3"/>
                          <a:cs typeface="ヒラギノ角ゴ Pro W3"/>
                        </a:defRPr>
                      </a:lvl9pPr>
                    </a:lstStyle>
                    <a:p>
                      <a:pPr marL="0" marR="0" lvl="0" indent="0" algn="l" defTabSz="914400" rtl="0" eaLnBrk="1" fontAlgn="base" latinLnBrk="0" hangingPunct="1">
                        <a:lnSpc>
                          <a:spcPct val="150000"/>
                        </a:lnSpc>
                        <a:spcBef>
                          <a:spcPct val="0"/>
                        </a:spcBef>
                        <a:spcAft>
                          <a:spcPct val="0"/>
                        </a:spcAft>
                        <a:buClrTx/>
                        <a:buSzTx/>
                        <a:buFontTx/>
                        <a:buNone/>
                        <a:tabLst/>
                      </a:pPr>
                      <a:endParaRPr kumimoji="0" lang="fr-CA" altLang="en-US" sz="1400" b="0" i="0" u="none" strike="noStrike" cap="none" normalizeH="0" baseline="0" dirty="0">
                        <a:ln>
                          <a:noFill/>
                        </a:ln>
                        <a:solidFill>
                          <a:srgbClr val="203174"/>
                        </a:solidFill>
                        <a:effectLst/>
                        <a:latin typeface="Agency FB" panose="020B0503020202020204" pitchFamily="34" charset="0"/>
                        <a:ea typeface="MS PGothic" pitchFamily="34" charset="-128"/>
                        <a:cs typeface="ヒラギノ角ゴ Pro W3"/>
                      </a:endParaRPr>
                    </a:p>
                  </a:txBody>
                  <a:tcPr marT="18000" marB="18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67" name="Grouper 44">
            <a:extLst>
              <a:ext uri="{FF2B5EF4-FFF2-40B4-BE49-F238E27FC236}">
                <a16:creationId xmlns:a16="http://schemas.microsoft.com/office/drawing/2014/main" id="{D08FB48E-6154-4676-B73B-E0937A3B6B59}"/>
              </a:ext>
            </a:extLst>
          </p:cNvPr>
          <p:cNvGrpSpPr>
            <a:grpSpLocks/>
          </p:cNvGrpSpPr>
          <p:nvPr/>
        </p:nvGrpSpPr>
        <p:grpSpPr bwMode="auto">
          <a:xfrm>
            <a:off x="5346838" y="2383964"/>
            <a:ext cx="2547688" cy="3354803"/>
            <a:chOff x="4554517" y="2528030"/>
            <a:chExt cx="2547794" cy="3400696"/>
          </a:xfrm>
        </p:grpSpPr>
        <p:sp>
          <p:nvSpPr>
            <p:cNvPr id="68" name="Rectangle 31">
              <a:extLst>
                <a:ext uri="{FF2B5EF4-FFF2-40B4-BE49-F238E27FC236}">
                  <a16:creationId xmlns:a16="http://schemas.microsoft.com/office/drawing/2014/main" id="{3A8FCAB6-A0D4-4441-BE0A-072626767B9C}"/>
                </a:ext>
              </a:extLst>
            </p:cNvPr>
            <p:cNvSpPr>
              <a:spLocks noChangeArrowheads="1"/>
            </p:cNvSpPr>
            <p:nvPr/>
          </p:nvSpPr>
          <p:spPr bwMode="auto">
            <a:xfrm>
              <a:off x="5747768" y="5736843"/>
              <a:ext cx="246873"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1,00</a:t>
              </a:r>
            </a:p>
          </p:txBody>
        </p:sp>
        <p:sp>
          <p:nvSpPr>
            <p:cNvPr id="69" name="Rectangle 30">
              <a:extLst>
                <a:ext uri="{FF2B5EF4-FFF2-40B4-BE49-F238E27FC236}">
                  <a16:creationId xmlns:a16="http://schemas.microsoft.com/office/drawing/2014/main" id="{75CB6415-8A66-4A50-962F-C21FA3CE6884}"/>
                </a:ext>
              </a:extLst>
            </p:cNvPr>
            <p:cNvSpPr>
              <a:spLocks noChangeArrowheads="1"/>
            </p:cNvSpPr>
            <p:nvPr/>
          </p:nvSpPr>
          <p:spPr bwMode="auto">
            <a:xfrm>
              <a:off x="6372138" y="5747244"/>
              <a:ext cx="176338"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1,5</a:t>
              </a:r>
            </a:p>
          </p:txBody>
        </p:sp>
        <p:sp>
          <p:nvSpPr>
            <p:cNvPr id="70" name="Rectangle 31">
              <a:extLst>
                <a:ext uri="{FF2B5EF4-FFF2-40B4-BE49-F238E27FC236}">
                  <a16:creationId xmlns:a16="http://schemas.microsoft.com/office/drawing/2014/main" id="{515CE60E-EA71-4EBB-9AF0-55D233B58316}"/>
                </a:ext>
              </a:extLst>
            </p:cNvPr>
            <p:cNvSpPr>
              <a:spLocks noChangeArrowheads="1"/>
            </p:cNvSpPr>
            <p:nvPr/>
          </p:nvSpPr>
          <p:spPr bwMode="auto">
            <a:xfrm>
              <a:off x="6925973" y="5747244"/>
              <a:ext cx="176338"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2,0</a:t>
              </a:r>
            </a:p>
          </p:txBody>
        </p:sp>
        <p:sp>
          <p:nvSpPr>
            <p:cNvPr id="71" name="Line 5">
              <a:extLst>
                <a:ext uri="{FF2B5EF4-FFF2-40B4-BE49-F238E27FC236}">
                  <a16:creationId xmlns:a16="http://schemas.microsoft.com/office/drawing/2014/main" id="{99E71FF6-1032-4DBD-A81D-EC3120707ACE}"/>
                </a:ext>
              </a:extLst>
            </p:cNvPr>
            <p:cNvSpPr>
              <a:spLocks noChangeShapeType="1"/>
            </p:cNvSpPr>
            <p:nvPr/>
          </p:nvSpPr>
          <p:spPr bwMode="auto">
            <a:xfrm flipV="1">
              <a:off x="5824660" y="2528030"/>
              <a:ext cx="0" cy="3112357"/>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2" name="Line 27">
              <a:extLst>
                <a:ext uri="{FF2B5EF4-FFF2-40B4-BE49-F238E27FC236}">
                  <a16:creationId xmlns:a16="http://schemas.microsoft.com/office/drawing/2014/main" id="{5426075A-FF2E-494B-B237-0F4830173797}"/>
                </a:ext>
              </a:extLst>
            </p:cNvPr>
            <p:cNvSpPr>
              <a:spLocks noChangeShapeType="1"/>
            </p:cNvSpPr>
            <p:nvPr/>
          </p:nvSpPr>
          <p:spPr bwMode="auto">
            <a:xfrm flipV="1">
              <a:off x="5239462"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Line 28">
              <a:extLst>
                <a:ext uri="{FF2B5EF4-FFF2-40B4-BE49-F238E27FC236}">
                  <a16:creationId xmlns:a16="http://schemas.microsoft.com/office/drawing/2014/main" id="{3843C5DF-75A7-41F4-BA26-7EA3D5D7D7BC}"/>
                </a:ext>
              </a:extLst>
            </p:cNvPr>
            <p:cNvSpPr>
              <a:spLocks noChangeShapeType="1"/>
            </p:cNvSpPr>
            <p:nvPr/>
          </p:nvSpPr>
          <p:spPr bwMode="auto">
            <a:xfrm flipH="1" flipV="1">
              <a:off x="6409858" y="5561013"/>
              <a:ext cx="0" cy="84137"/>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Rectangle 30">
              <a:extLst>
                <a:ext uri="{FF2B5EF4-FFF2-40B4-BE49-F238E27FC236}">
                  <a16:creationId xmlns:a16="http://schemas.microsoft.com/office/drawing/2014/main" id="{394C3EE6-5277-4D83-8CBD-D54874CEC8A0}"/>
                </a:ext>
              </a:extLst>
            </p:cNvPr>
            <p:cNvSpPr>
              <a:spLocks noChangeArrowheads="1"/>
            </p:cNvSpPr>
            <p:nvPr/>
          </p:nvSpPr>
          <p:spPr bwMode="auto">
            <a:xfrm>
              <a:off x="5178884" y="5736843"/>
              <a:ext cx="176338"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0,5</a:t>
              </a:r>
            </a:p>
          </p:txBody>
        </p:sp>
        <p:sp>
          <p:nvSpPr>
            <p:cNvPr id="133" name="Line 27">
              <a:extLst>
                <a:ext uri="{FF2B5EF4-FFF2-40B4-BE49-F238E27FC236}">
                  <a16:creationId xmlns:a16="http://schemas.microsoft.com/office/drawing/2014/main" id="{0873D265-68C0-4BFB-88DD-6028D4331330}"/>
                </a:ext>
              </a:extLst>
            </p:cNvPr>
            <p:cNvSpPr>
              <a:spLocks noChangeShapeType="1"/>
            </p:cNvSpPr>
            <p:nvPr/>
          </p:nvSpPr>
          <p:spPr bwMode="auto">
            <a:xfrm flipV="1">
              <a:off x="6995056" y="5561013"/>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Line 27">
              <a:extLst>
                <a:ext uri="{FF2B5EF4-FFF2-40B4-BE49-F238E27FC236}">
                  <a16:creationId xmlns:a16="http://schemas.microsoft.com/office/drawing/2014/main" id="{E26F6B7B-8972-4BD1-B62C-163602631864}"/>
                </a:ext>
              </a:extLst>
            </p:cNvPr>
            <p:cNvSpPr>
              <a:spLocks noChangeShapeType="1"/>
            </p:cNvSpPr>
            <p:nvPr/>
          </p:nvSpPr>
          <p:spPr bwMode="auto">
            <a:xfrm flipV="1">
              <a:off x="4654264" y="5562600"/>
              <a:ext cx="0" cy="85725"/>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Rectangle 30">
              <a:extLst>
                <a:ext uri="{FF2B5EF4-FFF2-40B4-BE49-F238E27FC236}">
                  <a16:creationId xmlns:a16="http://schemas.microsoft.com/office/drawing/2014/main" id="{D9DBC578-9100-44FD-8B60-951D3E2A5818}"/>
                </a:ext>
              </a:extLst>
            </p:cNvPr>
            <p:cNvSpPr>
              <a:spLocks noChangeArrowheads="1"/>
            </p:cNvSpPr>
            <p:nvPr/>
          </p:nvSpPr>
          <p:spPr bwMode="auto">
            <a:xfrm>
              <a:off x="4554517" y="5736843"/>
              <a:ext cx="246873" cy="18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ヒラギノ角ゴ Pro W3"/>
                  <a:cs typeface="ヒラギノ角ゴ Pro W3"/>
                </a:defRPr>
              </a:lvl1pPr>
              <a:lvl2pPr marL="742950" indent="-285750" eaLnBrk="0" hangingPunct="0">
                <a:defRPr>
                  <a:solidFill>
                    <a:schemeClr val="tx1"/>
                  </a:solidFill>
                  <a:latin typeface="Arial" pitchFamily="34" charset="0"/>
                  <a:ea typeface="ヒラギノ角ゴ Pro W3"/>
                  <a:cs typeface="ヒラギノ角ゴ Pro W3"/>
                </a:defRPr>
              </a:lvl2pPr>
              <a:lvl3pPr marL="1143000" indent="-228600" eaLnBrk="0" hangingPunct="0">
                <a:defRPr>
                  <a:solidFill>
                    <a:schemeClr val="tx1"/>
                  </a:solidFill>
                  <a:latin typeface="Arial" pitchFamily="34" charset="0"/>
                  <a:ea typeface="ヒラギノ角ゴ Pro W3"/>
                  <a:cs typeface="ヒラギノ角ゴ Pro W3"/>
                </a:defRPr>
              </a:lvl3pPr>
              <a:lvl4pPr marL="1600200" indent="-228600" eaLnBrk="0" hangingPunct="0">
                <a:defRPr>
                  <a:solidFill>
                    <a:schemeClr val="tx1"/>
                  </a:solidFill>
                  <a:latin typeface="Arial" pitchFamily="34" charset="0"/>
                  <a:ea typeface="ヒラギノ角ゴ Pro W3"/>
                  <a:cs typeface="ヒラギノ角ゴ Pro W3"/>
                </a:defRPr>
              </a:lvl4pPr>
              <a:lvl5pPr marL="2057400" indent="-228600" eaLnBrk="0" hangingPunct="0">
                <a:defRPr>
                  <a:solidFill>
                    <a:schemeClr val="tx1"/>
                  </a:solidFill>
                  <a:latin typeface="Arial"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itchFamily="34" charset="0"/>
                  <a:ea typeface="ヒラギノ角ゴ Pro W3"/>
                  <a:cs typeface="ヒラギノ角ゴ Pro W3"/>
                </a:defRPr>
              </a:lvl9pPr>
            </a:lstStyle>
            <a:p>
              <a:pPr marL="0" marR="0" lvl="0" indent="0" algn="r" defTabSz="914400" eaLnBrk="1" fontAlgn="base" latinLnBrk="0" hangingPunct="1">
                <a:lnSpc>
                  <a:spcPct val="90000"/>
                </a:lnSpc>
                <a:spcBef>
                  <a:spcPct val="50000"/>
                </a:spcBef>
                <a:spcAft>
                  <a:spcPct val="0"/>
                </a:spcAft>
                <a:buClr>
                  <a:srgbClr val="FF9900"/>
                </a:buClr>
                <a:buSzTx/>
                <a:buFont typeface="Wingdings" pitchFamily="2" charset="2"/>
                <a:buNone/>
                <a:tabLst/>
                <a:defRPr/>
              </a:pPr>
              <a:r>
                <a:rPr kumimoji="0" lang="en-GB" altLang="en-US" sz="1200" b="0"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Lato" panose="020F0502020204030203" pitchFamily="34" charset="0"/>
                  <a:cs typeface="Lato" panose="020F0502020204030203" pitchFamily="34" charset="0"/>
                </a:rPr>
                <a:t>0,25</a:t>
              </a:r>
            </a:p>
          </p:txBody>
        </p:sp>
        <p:sp>
          <p:nvSpPr>
            <p:cNvPr id="136" name="Line 5">
              <a:extLst>
                <a:ext uri="{FF2B5EF4-FFF2-40B4-BE49-F238E27FC236}">
                  <a16:creationId xmlns:a16="http://schemas.microsoft.com/office/drawing/2014/main" id="{1E8DC349-9FE8-41B7-B3EE-D692B554FA20}"/>
                </a:ext>
              </a:extLst>
            </p:cNvPr>
            <p:cNvSpPr>
              <a:spLocks noChangeShapeType="1"/>
            </p:cNvSpPr>
            <p:nvPr/>
          </p:nvSpPr>
          <p:spPr bwMode="auto">
            <a:xfrm rot="5400000" flipV="1">
              <a:off x="5827612" y="4424551"/>
              <a:ext cx="0" cy="2345632"/>
            </a:xfrm>
            <a:prstGeom prst="line">
              <a:avLst/>
            </a:prstGeom>
            <a:noFill/>
            <a:ln w="12700" algn="ctr">
              <a:solidFill>
                <a:srgbClr val="44546A"/>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7" name="Grouper 91">
            <a:extLst>
              <a:ext uri="{FF2B5EF4-FFF2-40B4-BE49-F238E27FC236}">
                <a16:creationId xmlns:a16="http://schemas.microsoft.com/office/drawing/2014/main" id="{CD1E7E7A-721F-436F-98D9-D4211499A67E}"/>
              </a:ext>
            </a:extLst>
          </p:cNvPr>
          <p:cNvGrpSpPr>
            <a:grpSpLocks/>
          </p:cNvGrpSpPr>
          <p:nvPr/>
        </p:nvGrpSpPr>
        <p:grpSpPr bwMode="auto">
          <a:xfrm>
            <a:off x="6166160" y="3535520"/>
            <a:ext cx="450765" cy="110695"/>
            <a:chOff x="5908145" y="5087961"/>
            <a:chExt cx="450877" cy="110678"/>
          </a:xfrm>
          <a:solidFill>
            <a:srgbClr val="183059"/>
          </a:solidFill>
        </p:grpSpPr>
        <p:sp>
          <p:nvSpPr>
            <p:cNvPr id="138" name="Line 37">
              <a:extLst>
                <a:ext uri="{FF2B5EF4-FFF2-40B4-BE49-F238E27FC236}">
                  <a16:creationId xmlns:a16="http://schemas.microsoft.com/office/drawing/2014/main" id="{9FD3266D-38FF-4DBC-97C8-B5F8F19C6435}"/>
                </a:ext>
              </a:extLst>
            </p:cNvPr>
            <p:cNvSpPr>
              <a:spLocks noChangeShapeType="1"/>
            </p:cNvSpPr>
            <p:nvPr/>
          </p:nvSpPr>
          <p:spPr bwMode="auto">
            <a:xfrm>
              <a:off x="5908145" y="5143300"/>
              <a:ext cx="450877"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39" name="Oval 41">
              <a:extLst>
                <a:ext uri="{FF2B5EF4-FFF2-40B4-BE49-F238E27FC236}">
                  <a16:creationId xmlns:a16="http://schemas.microsoft.com/office/drawing/2014/main" id="{903C0F72-909C-451E-9B9B-DAC35DC6BF93}"/>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0" name="Grouper 161">
            <a:extLst>
              <a:ext uri="{FF2B5EF4-FFF2-40B4-BE49-F238E27FC236}">
                <a16:creationId xmlns:a16="http://schemas.microsoft.com/office/drawing/2014/main" id="{F34844B2-CEC0-4ABC-A5EF-D074C85D4206}"/>
              </a:ext>
            </a:extLst>
          </p:cNvPr>
          <p:cNvGrpSpPr>
            <a:grpSpLocks/>
          </p:cNvGrpSpPr>
          <p:nvPr/>
        </p:nvGrpSpPr>
        <p:grpSpPr bwMode="auto">
          <a:xfrm>
            <a:off x="6178995" y="3929560"/>
            <a:ext cx="772552" cy="110695"/>
            <a:chOff x="5819017" y="5087961"/>
            <a:chExt cx="772745" cy="110678"/>
          </a:xfrm>
          <a:solidFill>
            <a:srgbClr val="183059"/>
          </a:solidFill>
        </p:grpSpPr>
        <p:sp>
          <p:nvSpPr>
            <p:cNvPr id="141" name="Line 37">
              <a:extLst>
                <a:ext uri="{FF2B5EF4-FFF2-40B4-BE49-F238E27FC236}">
                  <a16:creationId xmlns:a16="http://schemas.microsoft.com/office/drawing/2014/main" id="{C8BDA3CD-5B32-497B-A1A3-94D4A4B614D5}"/>
                </a:ext>
              </a:extLst>
            </p:cNvPr>
            <p:cNvSpPr>
              <a:spLocks noChangeShapeType="1"/>
            </p:cNvSpPr>
            <p:nvPr/>
          </p:nvSpPr>
          <p:spPr bwMode="auto">
            <a:xfrm>
              <a:off x="5819017" y="5143300"/>
              <a:ext cx="772745"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2" name="Oval 41">
              <a:extLst>
                <a:ext uri="{FF2B5EF4-FFF2-40B4-BE49-F238E27FC236}">
                  <a16:creationId xmlns:a16="http://schemas.microsoft.com/office/drawing/2014/main" id="{07E0A296-93A7-4C99-8AAA-89AC1EC9B192}"/>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3" name="Grouper 167">
            <a:extLst>
              <a:ext uri="{FF2B5EF4-FFF2-40B4-BE49-F238E27FC236}">
                <a16:creationId xmlns:a16="http://schemas.microsoft.com/office/drawing/2014/main" id="{52EE69C5-4D93-4B3E-BDB5-F84D9011EFEA}"/>
              </a:ext>
            </a:extLst>
          </p:cNvPr>
          <p:cNvGrpSpPr>
            <a:grpSpLocks/>
          </p:cNvGrpSpPr>
          <p:nvPr/>
        </p:nvGrpSpPr>
        <p:grpSpPr bwMode="auto">
          <a:xfrm>
            <a:off x="6543468" y="4739924"/>
            <a:ext cx="332751" cy="110695"/>
            <a:chOff x="5899130" y="5087961"/>
            <a:chExt cx="332834" cy="110678"/>
          </a:xfrm>
          <a:solidFill>
            <a:srgbClr val="1B1A5A"/>
          </a:solidFill>
        </p:grpSpPr>
        <p:sp>
          <p:nvSpPr>
            <p:cNvPr id="144" name="Line 37">
              <a:extLst>
                <a:ext uri="{FF2B5EF4-FFF2-40B4-BE49-F238E27FC236}">
                  <a16:creationId xmlns:a16="http://schemas.microsoft.com/office/drawing/2014/main" id="{498B95FD-7B6C-4177-9BBC-B127F4DB6A65}"/>
                </a:ext>
              </a:extLst>
            </p:cNvPr>
            <p:cNvSpPr>
              <a:spLocks noChangeShapeType="1"/>
            </p:cNvSpPr>
            <p:nvPr/>
          </p:nvSpPr>
          <p:spPr bwMode="auto">
            <a:xfrm>
              <a:off x="5899130" y="5143300"/>
              <a:ext cx="332834" cy="0"/>
            </a:xfrm>
            <a:prstGeom prst="line">
              <a:avLst/>
            </a:prstGeom>
            <a:grpFill/>
            <a:ln w="25400">
              <a:solidFill>
                <a:srgbClr val="1B1A5A"/>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5" name="Oval 41">
              <a:extLst>
                <a:ext uri="{FF2B5EF4-FFF2-40B4-BE49-F238E27FC236}">
                  <a16:creationId xmlns:a16="http://schemas.microsoft.com/office/drawing/2014/main" id="{0CF35B07-60DE-46D3-AF59-929B95F61416}"/>
                </a:ext>
              </a:extLst>
            </p:cNvPr>
            <p:cNvSpPr>
              <a:spLocks noChangeAspect="1" noChangeArrowheads="1"/>
            </p:cNvSpPr>
            <p:nvPr/>
          </p:nvSpPr>
          <p:spPr bwMode="auto">
            <a:xfrm>
              <a:off x="6036046" y="5087961"/>
              <a:ext cx="114799" cy="110678"/>
            </a:xfrm>
            <a:prstGeom prst="ellipse">
              <a:avLst/>
            </a:prstGeom>
            <a:grpFill/>
            <a:ln w="9525" algn="ctr">
              <a:solidFill>
                <a:srgbClr val="1B1A5A"/>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146" name="Grouper 170">
            <a:extLst>
              <a:ext uri="{FF2B5EF4-FFF2-40B4-BE49-F238E27FC236}">
                <a16:creationId xmlns:a16="http://schemas.microsoft.com/office/drawing/2014/main" id="{53DAD899-ED90-4C8D-8C04-4262D4C294F3}"/>
              </a:ext>
            </a:extLst>
          </p:cNvPr>
          <p:cNvGrpSpPr>
            <a:grpSpLocks/>
          </p:cNvGrpSpPr>
          <p:nvPr/>
        </p:nvGrpSpPr>
        <p:grpSpPr bwMode="auto">
          <a:xfrm>
            <a:off x="6339839" y="5098361"/>
            <a:ext cx="536375" cy="110695"/>
            <a:chOff x="5898586" y="5087961"/>
            <a:chExt cx="536509" cy="110678"/>
          </a:xfrm>
          <a:solidFill>
            <a:srgbClr val="183059"/>
          </a:solidFill>
        </p:grpSpPr>
        <p:sp>
          <p:nvSpPr>
            <p:cNvPr id="147" name="Line 37">
              <a:extLst>
                <a:ext uri="{FF2B5EF4-FFF2-40B4-BE49-F238E27FC236}">
                  <a16:creationId xmlns:a16="http://schemas.microsoft.com/office/drawing/2014/main" id="{C0898B64-355E-40AD-A2DA-1730C947815F}"/>
                </a:ext>
              </a:extLst>
            </p:cNvPr>
            <p:cNvSpPr>
              <a:spLocks noChangeShapeType="1"/>
            </p:cNvSpPr>
            <p:nvPr/>
          </p:nvSpPr>
          <p:spPr bwMode="auto">
            <a:xfrm>
              <a:off x="5898586" y="5143300"/>
              <a:ext cx="536509" cy="0"/>
            </a:xfrm>
            <a:prstGeom prst="line">
              <a:avLst/>
            </a:prstGeom>
            <a:grpFill/>
            <a:ln w="25400">
              <a:solidFill>
                <a:srgbClr val="183059"/>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48" name="Oval 41">
              <a:extLst>
                <a:ext uri="{FF2B5EF4-FFF2-40B4-BE49-F238E27FC236}">
                  <a16:creationId xmlns:a16="http://schemas.microsoft.com/office/drawing/2014/main" id="{A354AFED-0FAD-463D-8B02-C08D72F3239D}"/>
                </a:ext>
              </a:extLst>
            </p:cNvPr>
            <p:cNvSpPr>
              <a:spLocks noChangeAspect="1" noChangeArrowheads="1"/>
            </p:cNvSpPr>
            <p:nvPr/>
          </p:nvSpPr>
          <p:spPr bwMode="auto">
            <a:xfrm>
              <a:off x="6036046" y="5087961"/>
              <a:ext cx="114799" cy="110678"/>
            </a:xfrm>
            <a:prstGeom prst="ellipse">
              <a:avLst/>
            </a:prstGeom>
            <a:grpFill/>
            <a:ln w="9525" algn="ctr">
              <a:solidFill>
                <a:srgbClr val="183059"/>
              </a:solidFill>
              <a:round/>
              <a:headEnd/>
              <a:tailEnd/>
            </a:ln>
          </p:spPr>
          <p:txBody>
            <a:bodyPr wrap="none" anchor="ctr">
              <a:spAutoFit/>
            </a:bodyPr>
            <a:lstStyle/>
            <a:p>
              <a:pPr marL="0" marR="0" lvl="0" indent="0" defTabSz="914400" eaLnBrk="1" fontAlgn="base" latinLnBrk="0" hangingPunct="1">
                <a:lnSpc>
                  <a:spcPct val="90000"/>
                </a:lnSpc>
                <a:spcBef>
                  <a:spcPct val="30000"/>
                </a:spcBef>
                <a:spcAft>
                  <a:spcPct val="0"/>
                </a:spcAft>
                <a:buClr>
                  <a:srgbClr val="FF9900"/>
                </a:buClr>
                <a:buSzTx/>
                <a:buFont typeface="Wingdings" pitchFamily="2" charset="2"/>
                <a:buNone/>
                <a:tabLst/>
                <a:defRPr/>
              </a:pPr>
              <a:endParaRPr kumimoji="0" lang="de-DE" sz="1800" b="0" i="0" u="none" strike="noStrike" kern="0" cap="none" spc="0" normalizeH="0" baseline="0" noProof="0">
                <a:ln>
                  <a:noFill/>
                </a:ln>
                <a:solidFill>
                  <a:srgbClr val="000000"/>
                </a:solidFill>
                <a:effectLst/>
                <a:uLnTx/>
                <a:uFillTx/>
              </a:endParaRPr>
            </a:p>
          </p:txBody>
        </p:sp>
      </p:grpSp>
      <p:sp>
        <p:nvSpPr>
          <p:cNvPr id="149" name="Text Box 84">
            <a:extLst>
              <a:ext uri="{FF2B5EF4-FFF2-40B4-BE49-F238E27FC236}">
                <a16:creationId xmlns:a16="http://schemas.microsoft.com/office/drawing/2014/main" id="{6D132917-F6D7-4073-A0AC-0D9E1AD4487A}"/>
              </a:ext>
            </a:extLst>
          </p:cNvPr>
          <p:cNvSpPr txBox="1">
            <a:spLocks noChangeArrowheads="1"/>
          </p:cNvSpPr>
          <p:nvPr/>
        </p:nvSpPr>
        <p:spPr bwMode="auto">
          <a:xfrm>
            <a:off x="5176422" y="5815470"/>
            <a:ext cx="1487365"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fr-CA" sz="1400" i="0" kern="0" dirty="0">
                <a:solidFill>
                  <a:srgbClr val="183059"/>
                </a:solidFill>
                <a:effectLst/>
                <a:latin typeface="Arial Narrow" panose="020B0606020202030204" pitchFamily="34" charset="0"/>
                <a:ea typeface="Lato" panose="020F0502020204030203" pitchFamily="34" charset="0"/>
                <a:cs typeface="Lato" panose="020F0502020204030203" pitchFamily="34" charset="0"/>
              </a:rPr>
              <a:t>Supériorité du rivaroxaban</a:t>
            </a:r>
          </a:p>
        </p:txBody>
      </p:sp>
      <p:sp>
        <p:nvSpPr>
          <p:cNvPr id="150" name="Text Box 84">
            <a:extLst>
              <a:ext uri="{FF2B5EF4-FFF2-40B4-BE49-F238E27FC236}">
                <a16:creationId xmlns:a16="http://schemas.microsoft.com/office/drawing/2014/main" id="{045EC05D-5F8F-41CF-ACA0-FAA0F1325C78}"/>
              </a:ext>
            </a:extLst>
          </p:cNvPr>
          <p:cNvSpPr txBox="1">
            <a:spLocks noChangeArrowheads="1"/>
          </p:cNvSpPr>
          <p:nvPr/>
        </p:nvSpPr>
        <p:spPr bwMode="auto">
          <a:xfrm>
            <a:off x="6666261" y="5820416"/>
            <a:ext cx="1286317" cy="425981"/>
          </a:xfrm>
          <a:prstGeom prst="roundRect">
            <a:avLst/>
          </a:prstGeom>
          <a:noFill/>
          <a:ln w="12700" cap="flat" cmpd="sng" algn="ctr">
            <a:noFill/>
            <a:prstDash val="solid"/>
            <a:miter lim="800000"/>
          </a:ln>
          <a:effectLst/>
          <a:scene3d>
            <a:camera prst="orthographicFront">
              <a:rot lat="0" lon="0" rev="0"/>
            </a:camera>
            <a:lightRig rig="balanced" dir="t">
              <a:rot lat="0" lon="0" rev="8700000"/>
            </a:lightRig>
          </a:scene3d>
          <a:sp3d/>
        </p:spPr>
        <p:txBody>
          <a:bodyPr lIns="0" rIns="0" anchor="ctr"/>
          <a:lstStyle>
            <a:defPPr>
              <a:defRPr lang="en-US"/>
            </a:defPPr>
            <a:lvl1pPr marL="0" marR="0" lvl="0" indent="0" defTabSz="914400" eaLnBrk="1" latinLnBrk="0" hangingPunct="1">
              <a:lnSpc>
                <a:spcPct val="100000"/>
              </a:lnSpc>
              <a:buClrTx/>
              <a:buSzTx/>
              <a:buFontTx/>
              <a:buNone/>
              <a:tabLst/>
              <a:defRPr kumimoji="0" sz="1200" b="1" i="1" u="none" strike="noStrike" cap="none" normalizeH="0" baseline="0">
                <a:ln>
                  <a:noFill/>
                </a:ln>
                <a:solidFill>
                  <a:schemeClr val="bg1"/>
                </a:solidFill>
                <a:effectLst>
                  <a:outerShdw blurRad="38100" dist="38100" dir="2700000" algn="tl">
                    <a:srgbClr val="000000">
                      <a:alpha val="43137"/>
                    </a:srgbClr>
                  </a:outerShdw>
                </a:effectLs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ctr" fontAlgn="base">
              <a:spcBef>
                <a:spcPct val="30000"/>
              </a:spcBef>
              <a:spcAft>
                <a:spcPct val="0"/>
              </a:spcAft>
              <a:defRPr/>
            </a:pPr>
            <a:r>
              <a:rPr lang="fr-CA" sz="1400" i="0" kern="0" dirty="0">
                <a:solidFill>
                  <a:srgbClr val="5BCCDF"/>
                </a:solidFill>
                <a:effectLst/>
                <a:latin typeface="Arial Narrow" panose="020B0606020202030204" pitchFamily="34" charset="0"/>
                <a:ea typeface="Lato" panose="020F0502020204030203" pitchFamily="34" charset="0"/>
                <a:cs typeface="Lato" panose="020F0502020204030203" pitchFamily="34" charset="0"/>
              </a:rPr>
              <a:t>Supériorité de la warfarine</a:t>
            </a:r>
          </a:p>
        </p:txBody>
      </p:sp>
      <p:sp>
        <p:nvSpPr>
          <p:cNvPr id="151" name="Rectangle 150">
            <a:extLst>
              <a:ext uri="{FF2B5EF4-FFF2-40B4-BE49-F238E27FC236}">
                <a16:creationId xmlns:a16="http://schemas.microsoft.com/office/drawing/2014/main" id="{7ADF5080-1523-4512-A3B3-6F7F72E7BD15}"/>
              </a:ext>
            </a:extLst>
          </p:cNvPr>
          <p:cNvSpPr/>
          <p:nvPr/>
        </p:nvSpPr>
        <p:spPr>
          <a:xfrm>
            <a:off x="542234" y="5738767"/>
            <a:ext cx="962123" cy="338554"/>
          </a:xfrm>
          <a:prstGeom prst="rect">
            <a:avLst/>
          </a:prstGeom>
        </p:spPr>
        <p:txBody>
          <a:bodyPr wrap="none">
            <a:spAutoFit/>
          </a:bodyPr>
          <a:lstStyle/>
          <a:p>
            <a:pPr defTabSz="914400"/>
            <a:r>
              <a:rPr lang="en-CA" sz="1600" b="1" dirty="0">
                <a:solidFill>
                  <a:prstClr val="black"/>
                </a:solidFill>
                <a:latin typeface="Arial Narrow" panose="020B0606020202030204" pitchFamily="34" charset="0"/>
                <a:ea typeface="Lato" panose="020F0502020204030203" pitchFamily="34" charset="0"/>
                <a:cs typeface="Lato" panose="020F0502020204030203" pitchFamily="34" charset="0"/>
              </a:rPr>
              <a:t>N= 14 264</a:t>
            </a:r>
          </a:p>
        </p:txBody>
      </p:sp>
      <p:sp>
        <p:nvSpPr>
          <p:cNvPr id="152" name="Line 43">
            <a:extLst>
              <a:ext uri="{FF2B5EF4-FFF2-40B4-BE49-F238E27FC236}">
                <a16:creationId xmlns:a16="http://schemas.microsoft.com/office/drawing/2014/main" id="{7CDBFEA6-F343-452F-B7C1-F11FE0C172EB}"/>
              </a:ext>
            </a:extLst>
          </p:cNvPr>
          <p:cNvSpPr>
            <a:spLocks noChangeShapeType="1"/>
          </p:cNvSpPr>
          <p:nvPr>
            <p:custDataLst>
              <p:tags r:id="rId1"/>
            </p:custDataLst>
          </p:nvPr>
        </p:nvSpPr>
        <p:spPr bwMode="auto">
          <a:xfrm flipH="1">
            <a:off x="5392888" y="5779385"/>
            <a:ext cx="1188720" cy="0"/>
          </a:xfrm>
          <a:prstGeom prst="line">
            <a:avLst/>
          </a:prstGeom>
          <a:noFill/>
          <a:ln w="25400">
            <a:solidFill>
              <a:srgbClr val="183059"/>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CA" sz="1800" b="0" i="0" u="none" strike="noStrike" kern="0" cap="none" spc="0" normalizeH="0" baseline="0" noProof="0">
              <a:ln>
                <a:noFill/>
              </a:ln>
              <a:solidFill>
                <a:prstClr val="black"/>
              </a:solidFill>
              <a:effectLst/>
              <a:uLnTx/>
              <a:uFillTx/>
            </a:endParaRPr>
          </a:p>
        </p:txBody>
      </p:sp>
      <p:sp>
        <p:nvSpPr>
          <p:cNvPr id="153" name="Line 44">
            <a:extLst>
              <a:ext uri="{FF2B5EF4-FFF2-40B4-BE49-F238E27FC236}">
                <a16:creationId xmlns:a16="http://schemas.microsoft.com/office/drawing/2014/main" id="{583C31B1-EDF7-4EE1-A52E-1DCD881F4E72}"/>
              </a:ext>
            </a:extLst>
          </p:cNvPr>
          <p:cNvSpPr>
            <a:spLocks noChangeShapeType="1"/>
          </p:cNvSpPr>
          <p:nvPr>
            <p:custDataLst>
              <p:tags r:id="rId2"/>
            </p:custDataLst>
          </p:nvPr>
        </p:nvSpPr>
        <p:spPr bwMode="auto">
          <a:xfrm>
            <a:off x="6699399" y="5779385"/>
            <a:ext cx="1188720" cy="0"/>
          </a:xfrm>
          <a:prstGeom prst="line">
            <a:avLst/>
          </a:prstGeom>
          <a:noFill/>
          <a:ln w="25400">
            <a:solidFill>
              <a:srgbClr val="99DFEB"/>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pic>
        <p:nvPicPr>
          <p:cNvPr id="38" name="4E92DA43-5712-40E9-AFDC-2C1062C78C6F" descr="7646DFF2-B812-4635-AA57-5171E34E5A45@chrc">
            <a:extLst>
              <a:ext uri="{FF2B5EF4-FFF2-40B4-BE49-F238E27FC236}">
                <a16:creationId xmlns:a16="http://schemas.microsoft.com/office/drawing/2014/main" id="{A7FF4E23-D556-48BA-96DE-F90C3D8E03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6366" y="224295"/>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5500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8545FEA6-91B3-4CEA-BDDB-78E11F2A9A3F}"/>
              </a:ext>
            </a:extLst>
          </p:cNvPr>
          <p:cNvSpPr/>
          <p:nvPr/>
        </p:nvSpPr>
        <p:spPr>
          <a:xfrm>
            <a:off x="146653" y="106421"/>
            <a:ext cx="7317137" cy="1631216"/>
          </a:xfrm>
          <a:prstGeom prst="rect">
            <a:avLst/>
          </a:prstGeom>
          <a:noFill/>
        </p:spPr>
        <p:txBody>
          <a:bodyPr wrap="square">
            <a:spAutoFit/>
          </a:bodyPr>
          <a:lstStyle/>
          <a:p>
            <a:pPr>
              <a:defRPr/>
            </a:pPr>
            <a:r>
              <a:rPr lang="fr-FR" sz="2400" b="1" dirty="0">
                <a:solidFill>
                  <a:srgbClr val="1B1A5A"/>
                </a:solidFill>
                <a:latin typeface="Arial Narrow" pitchFamily="34" charset="0"/>
                <a:cs typeface="Aharoni" panose="02010803020104030203" pitchFamily="2" charset="-79"/>
              </a:rPr>
              <a:t>Efficacité des AOD vs la warfarine pour les AVC/l’embolie systémique pour les différentes valeurs de la fonction rénale (Méta-analyse d’études clés sur les AOD)</a:t>
            </a:r>
            <a:endParaRPr lang="fr-FR" sz="2400" b="1" dirty="0">
              <a:solidFill>
                <a:srgbClr val="D26638"/>
              </a:solidFill>
              <a:latin typeface="Arial Narrow" pitchFamily="34" charset="0"/>
              <a:cs typeface="Aharoni" panose="02010803020104030203" pitchFamily="2" charset="-79"/>
            </a:endParaRPr>
          </a:p>
          <a:p>
            <a:pPr lvl="0">
              <a:defRPr/>
            </a:pPr>
            <a:endParaRPr lang="en-CA" sz="28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399859"/>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6653" y="6499487"/>
            <a:ext cx="4341263" cy="230832"/>
          </a:xfrm>
          <a:prstGeom prst="rect">
            <a:avLst/>
          </a:prstGeom>
          <a:noFill/>
          <a:ln w="9525">
            <a:noFill/>
            <a:miter lim="800000"/>
            <a:headEnd/>
            <a:tailEnd/>
          </a:ln>
        </p:spPr>
        <p:txBody>
          <a:bodyPr wrap="square">
            <a:spAutoFit/>
          </a:bodyPr>
          <a:lstStyle/>
          <a:p>
            <a:pPr lvl="0">
              <a:defRPr/>
            </a:pPr>
            <a:r>
              <a:rPr lang="sv-SE" altLang="en-US" sz="900" dirty="0">
                <a:solidFill>
                  <a:prstClr val="white"/>
                </a:solidFill>
                <a:latin typeface="Arial Narrow" panose="020B0606020202030204" pitchFamily="34" charset="0"/>
                <a:cs typeface="Lato"/>
              </a:rPr>
              <a:t>Del-Carpio Munoz F, et al. Am J Cardiol 2016; 117:69-75.</a:t>
            </a:r>
          </a:p>
        </p:txBody>
      </p:sp>
      <p:pic>
        <p:nvPicPr>
          <p:cNvPr id="2" name="Picture 1">
            <a:extLst>
              <a:ext uri="{FF2B5EF4-FFF2-40B4-BE49-F238E27FC236}">
                <a16:creationId xmlns:a16="http://schemas.microsoft.com/office/drawing/2014/main" id="{A9EE36E8-4B33-4566-B123-7F87C3BA634D}"/>
              </a:ext>
            </a:extLst>
          </p:cNvPr>
          <p:cNvPicPr>
            <a:picLocks noChangeAspect="1"/>
          </p:cNvPicPr>
          <p:nvPr/>
        </p:nvPicPr>
        <p:blipFill>
          <a:blip r:embed="rId3"/>
          <a:stretch>
            <a:fillRect/>
          </a:stretch>
        </p:blipFill>
        <p:spPr>
          <a:xfrm>
            <a:off x="-500230" y="1702472"/>
            <a:ext cx="9644230" cy="4259734"/>
          </a:xfrm>
          <a:prstGeom prst="rect">
            <a:avLst/>
          </a:prstGeom>
        </p:spPr>
      </p:pic>
      <p:sp>
        <p:nvSpPr>
          <p:cNvPr id="4" name="ZoneTexte 3"/>
          <p:cNvSpPr txBox="1"/>
          <p:nvPr/>
        </p:nvSpPr>
        <p:spPr>
          <a:xfrm>
            <a:off x="0" y="2057400"/>
            <a:ext cx="1408537" cy="261610"/>
          </a:xfrm>
          <a:prstGeom prst="rect">
            <a:avLst/>
          </a:prstGeom>
          <a:noFill/>
        </p:spPr>
        <p:txBody>
          <a:bodyPr wrap="square" rtlCol="0">
            <a:spAutoFit/>
          </a:bodyPr>
          <a:lstStyle/>
          <a:p>
            <a:endParaRPr lang="fr-FR" sz="1100" dirty="0"/>
          </a:p>
        </p:txBody>
      </p:sp>
      <p:sp>
        <p:nvSpPr>
          <p:cNvPr id="3" name="TextBox 2">
            <a:extLst>
              <a:ext uri="{FF2B5EF4-FFF2-40B4-BE49-F238E27FC236}">
                <a16:creationId xmlns:a16="http://schemas.microsoft.com/office/drawing/2014/main" id="{71033C20-3E85-456D-A660-594FC1823295}"/>
              </a:ext>
            </a:extLst>
          </p:cNvPr>
          <p:cNvSpPr txBox="1"/>
          <p:nvPr/>
        </p:nvSpPr>
        <p:spPr>
          <a:xfrm>
            <a:off x="146653" y="2441518"/>
            <a:ext cx="1261884" cy="600164"/>
          </a:xfrm>
          <a:prstGeom prst="rect">
            <a:avLst/>
          </a:prstGeom>
          <a:solidFill>
            <a:schemeClr val="bg1"/>
          </a:solidFill>
        </p:spPr>
        <p:txBody>
          <a:bodyPr wrap="square" rtlCol="0">
            <a:spAutoFit/>
          </a:bodyPr>
          <a:lstStyle/>
          <a:p>
            <a:pPr algn="r"/>
            <a:r>
              <a:rPr lang="fr-CA" sz="1100" b="1" dirty="0">
                <a:latin typeface="Arial Narrow" panose="020B0606020202030204" pitchFamily="34" charset="0"/>
              </a:rPr>
              <a:t>Insuffisance </a:t>
            </a:r>
          </a:p>
          <a:p>
            <a:pPr algn="r"/>
            <a:r>
              <a:rPr lang="fr-CA" sz="1100" b="1" dirty="0">
                <a:latin typeface="Arial Narrow" panose="020B0606020202030204" pitchFamily="34" charset="0"/>
              </a:rPr>
              <a:t>rénale modérée</a:t>
            </a:r>
            <a:endParaRPr lang="en-US" sz="1100" b="1" dirty="0">
              <a:latin typeface="Arial Narrow" panose="020B0606020202030204" pitchFamily="34" charset="0"/>
            </a:endParaRPr>
          </a:p>
          <a:p>
            <a:pPr algn="r"/>
            <a:r>
              <a:rPr lang="fr-CA" sz="1100" b="1" dirty="0">
                <a:latin typeface="Arial Narrow" panose="020B0606020202030204" pitchFamily="34" charset="0"/>
              </a:rPr>
              <a:t>(</a:t>
            </a:r>
            <a:r>
              <a:rPr lang="fr-CA" sz="1100" b="1" dirty="0" err="1">
                <a:latin typeface="Arial Narrow" panose="020B0606020202030204" pitchFamily="34" charset="0"/>
              </a:rPr>
              <a:t>TFGe</a:t>
            </a:r>
            <a:r>
              <a:rPr lang="fr-CA" sz="1100" b="1" dirty="0">
                <a:latin typeface="Arial Narrow" panose="020B0606020202030204" pitchFamily="34" charset="0"/>
              </a:rPr>
              <a:t> &lt;50 </a:t>
            </a:r>
            <a:r>
              <a:rPr lang="fr-CA" sz="1100" b="1" dirty="0" err="1">
                <a:latin typeface="Arial Narrow" panose="020B0606020202030204" pitchFamily="34" charset="0"/>
              </a:rPr>
              <a:t>mL</a:t>
            </a:r>
            <a:r>
              <a:rPr lang="fr-CA" sz="1100" b="1" dirty="0">
                <a:latin typeface="Arial Narrow" panose="020B0606020202030204" pitchFamily="34" charset="0"/>
              </a:rPr>
              <a:t>/min)</a:t>
            </a:r>
            <a:endParaRPr lang="en-US" sz="1100" b="1" dirty="0">
              <a:latin typeface="Arial Narrow" panose="020B0606020202030204" pitchFamily="34" charset="0"/>
            </a:endParaRPr>
          </a:p>
        </p:txBody>
      </p:sp>
      <p:sp>
        <p:nvSpPr>
          <p:cNvPr id="11" name="TextBox 10">
            <a:extLst>
              <a:ext uri="{FF2B5EF4-FFF2-40B4-BE49-F238E27FC236}">
                <a16:creationId xmlns:a16="http://schemas.microsoft.com/office/drawing/2014/main" id="{50DD2602-566C-4F17-B03B-B78305D9BB9D}"/>
              </a:ext>
            </a:extLst>
          </p:cNvPr>
          <p:cNvSpPr txBox="1"/>
          <p:nvPr/>
        </p:nvSpPr>
        <p:spPr>
          <a:xfrm>
            <a:off x="0" y="3503228"/>
            <a:ext cx="1408537" cy="600164"/>
          </a:xfrm>
          <a:prstGeom prst="rect">
            <a:avLst/>
          </a:prstGeom>
          <a:solidFill>
            <a:schemeClr val="bg1"/>
          </a:solidFill>
        </p:spPr>
        <p:txBody>
          <a:bodyPr wrap="square" rtlCol="0">
            <a:spAutoFit/>
          </a:bodyPr>
          <a:lstStyle/>
          <a:p>
            <a:pPr algn="r"/>
            <a:r>
              <a:rPr lang="fr-CA" sz="1100" b="1" dirty="0">
                <a:latin typeface="Arial Narrow" panose="020B0606020202030204" pitchFamily="34" charset="0"/>
              </a:rPr>
              <a:t>Insuffisance </a:t>
            </a:r>
          </a:p>
          <a:p>
            <a:pPr algn="r"/>
            <a:r>
              <a:rPr lang="fr-CA" sz="1100" b="1" dirty="0">
                <a:latin typeface="Arial Narrow" panose="020B0606020202030204" pitchFamily="34" charset="0"/>
              </a:rPr>
              <a:t>rénale légère</a:t>
            </a:r>
          </a:p>
          <a:p>
            <a:pPr algn="r"/>
            <a:r>
              <a:rPr lang="fr-CA" sz="1100" b="1" dirty="0">
                <a:latin typeface="Arial Narrow" panose="020B0606020202030204" pitchFamily="34" charset="0"/>
              </a:rPr>
              <a:t>(</a:t>
            </a:r>
            <a:r>
              <a:rPr lang="fr-CA" sz="1100" b="1" dirty="0" err="1">
                <a:latin typeface="Arial Narrow" panose="020B0606020202030204" pitchFamily="34" charset="0"/>
              </a:rPr>
              <a:t>TFGe</a:t>
            </a:r>
            <a:r>
              <a:rPr lang="fr-CA" sz="1100" b="1" dirty="0">
                <a:latin typeface="Arial Narrow" panose="020B0606020202030204" pitchFamily="34" charset="0"/>
              </a:rPr>
              <a:t> 50-80 </a:t>
            </a:r>
            <a:r>
              <a:rPr lang="fr-CA" sz="1100" b="1" dirty="0" err="1">
                <a:latin typeface="Arial Narrow" panose="020B0606020202030204" pitchFamily="34" charset="0"/>
              </a:rPr>
              <a:t>mL</a:t>
            </a:r>
            <a:r>
              <a:rPr lang="fr-CA" sz="1100" b="1" dirty="0">
                <a:latin typeface="Arial Narrow" panose="020B0606020202030204" pitchFamily="34" charset="0"/>
              </a:rPr>
              <a:t>/min)</a:t>
            </a:r>
            <a:endParaRPr lang="en-US" sz="1100" b="1" dirty="0">
              <a:latin typeface="Arial Narrow" panose="020B0606020202030204" pitchFamily="34" charset="0"/>
            </a:endParaRPr>
          </a:p>
        </p:txBody>
      </p:sp>
      <p:sp>
        <p:nvSpPr>
          <p:cNvPr id="12" name="TextBox 11">
            <a:extLst>
              <a:ext uri="{FF2B5EF4-FFF2-40B4-BE49-F238E27FC236}">
                <a16:creationId xmlns:a16="http://schemas.microsoft.com/office/drawing/2014/main" id="{F1F8C1C2-B15A-49BF-B051-1370978B0927}"/>
              </a:ext>
            </a:extLst>
          </p:cNvPr>
          <p:cNvSpPr txBox="1"/>
          <p:nvPr/>
        </p:nvSpPr>
        <p:spPr>
          <a:xfrm>
            <a:off x="146653" y="4469850"/>
            <a:ext cx="1261884" cy="600164"/>
          </a:xfrm>
          <a:prstGeom prst="rect">
            <a:avLst/>
          </a:prstGeom>
          <a:solidFill>
            <a:schemeClr val="bg1"/>
          </a:solidFill>
        </p:spPr>
        <p:txBody>
          <a:bodyPr wrap="square" rtlCol="0">
            <a:spAutoFit/>
          </a:bodyPr>
          <a:lstStyle/>
          <a:p>
            <a:pPr algn="r"/>
            <a:r>
              <a:rPr lang="fr-CA" sz="1100" b="1" dirty="0">
                <a:latin typeface="Arial Narrow" panose="020B0606020202030204" pitchFamily="34" charset="0"/>
              </a:rPr>
              <a:t>Fonction</a:t>
            </a:r>
          </a:p>
          <a:p>
            <a:pPr algn="r"/>
            <a:r>
              <a:rPr lang="fr-CA" sz="1100" b="1" dirty="0">
                <a:latin typeface="Arial Narrow" panose="020B0606020202030204" pitchFamily="34" charset="0"/>
              </a:rPr>
              <a:t> rénale normale</a:t>
            </a:r>
          </a:p>
          <a:p>
            <a:pPr algn="r"/>
            <a:r>
              <a:rPr lang="fr-CA" sz="1100" b="1" dirty="0">
                <a:latin typeface="Arial Narrow" panose="020B0606020202030204" pitchFamily="34" charset="0"/>
              </a:rPr>
              <a:t>(</a:t>
            </a:r>
            <a:r>
              <a:rPr lang="fr-CA" sz="1100" b="1" dirty="0" err="1">
                <a:latin typeface="Arial Narrow" panose="020B0606020202030204" pitchFamily="34" charset="0"/>
              </a:rPr>
              <a:t>TFGe</a:t>
            </a:r>
            <a:r>
              <a:rPr lang="fr-CA" sz="1100" b="1" dirty="0">
                <a:latin typeface="Arial Narrow" panose="020B0606020202030204" pitchFamily="34" charset="0"/>
              </a:rPr>
              <a:t> &gt;80 </a:t>
            </a:r>
            <a:r>
              <a:rPr lang="fr-CA" sz="1100" b="1" dirty="0" err="1">
                <a:latin typeface="Arial Narrow" panose="020B0606020202030204" pitchFamily="34" charset="0"/>
              </a:rPr>
              <a:t>mL</a:t>
            </a:r>
            <a:r>
              <a:rPr lang="fr-CA" sz="1100" b="1" dirty="0">
                <a:latin typeface="Arial Narrow" panose="020B0606020202030204" pitchFamily="34" charset="0"/>
              </a:rPr>
              <a:t>/min)</a:t>
            </a:r>
            <a:endParaRPr lang="en-US" sz="1100" b="1" dirty="0">
              <a:latin typeface="Arial Narrow" panose="020B0606020202030204" pitchFamily="34" charset="0"/>
            </a:endParaRPr>
          </a:p>
        </p:txBody>
      </p:sp>
      <p:sp>
        <p:nvSpPr>
          <p:cNvPr id="13" name="TextBox 12">
            <a:extLst>
              <a:ext uri="{FF2B5EF4-FFF2-40B4-BE49-F238E27FC236}">
                <a16:creationId xmlns:a16="http://schemas.microsoft.com/office/drawing/2014/main" id="{E74537F0-C6B7-4E6E-9F02-FE40EF004FB2}"/>
              </a:ext>
            </a:extLst>
          </p:cNvPr>
          <p:cNvSpPr txBox="1"/>
          <p:nvPr/>
        </p:nvSpPr>
        <p:spPr>
          <a:xfrm>
            <a:off x="6519099" y="5718562"/>
            <a:ext cx="1261884" cy="261610"/>
          </a:xfrm>
          <a:prstGeom prst="rect">
            <a:avLst/>
          </a:prstGeom>
          <a:solidFill>
            <a:schemeClr val="bg1"/>
          </a:solidFill>
        </p:spPr>
        <p:txBody>
          <a:bodyPr wrap="square" rtlCol="0">
            <a:spAutoFit/>
          </a:bodyPr>
          <a:lstStyle/>
          <a:p>
            <a:pPr algn="r"/>
            <a:r>
              <a:rPr lang="fr-CA" sz="1050" b="1" dirty="0">
                <a:latin typeface="Arial Narrow" panose="020B0606020202030204" pitchFamily="34" charset="0"/>
              </a:rPr>
              <a:t>En faveur des AOD</a:t>
            </a:r>
            <a:endParaRPr lang="en-US" sz="1050" b="1" dirty="0">
              <a:latin typeface="Arial Narrow" panose="020B0606020202030204" pitchFamily="34" charset="0"/>
            </a:endParaRPr>
          </a:p>
        </p:txBody>
      </p:sp>
      <p:sp>
        <p:nvSpPr>
          <p:cNvPr id="14" name="TextBox 13">
            <a:extLst>
              <a:ext uri="{FF2B5EF4-FFF2-40B4-BE49-F238E27FC236}">
                <a16:creationId xmlns:a16="http://schemas.microsoft.com/office/drawing/2014/main" id="{7F28E7B7-6B8A-4A79-AF59-0976508212B6}"/>
              </a:ext>
            </a:extLst>
          </p:cNvPr>
          <p:cNvSpPr txBox="1"/>
          <p:nvPr/>
        </p:nvSpPr>
        <p:spPr>
          <a:xfrm>
            <a:off x="7882116" y="5718561"/>
            <a:ext cx="953540" cy="415498"/>
          </a:xfrm>
          <a:prstGeom prst="rect">
            <a:avLst/>
          </a:prstGeom>
          <a:solidFill>
            <a:schemeClr val="bg1"/>
          </a:solidFill>
        </p:spPr>
        <p:txBody>
          <a:bodyPr wrap="square" rtlCol="0">
            <a:spAutoFit/>
          </a:bodyPr>
          <a:lstStyle/>
          <a:p>
            <a:pPr algn="ctr"/>
            <a:r>
              <a:rPr lang="fr-FR" sz="1050" b="1" dirty="0">
                <a:latin typeface="Arial Narrow" panose="020B0606020202030204" pitchFamily="34" charset="0"/>
              </a:rPr>
              <a:t>En faveur de la warfarine</a:t>
            </a:r>
            <a:endParaRPr lang="en-US" sz="1050" b="1" dirty="0">
              <a:latin typeface="Arial Narrow" panose="020B0606020202030204" pitchFamily="34" charset="0"/>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15" name="TextBox 14">
            <a:extLst>
              <a:ext uri="{FF2B5EF4-FFF2-40B4-BE49-F238E27FC236}">
                <a16:creationId xmlns:a16="http://schemas.microsoft.com/office/drawing/2014/main" id="{9C56AC5E-9419-49A2-9BF8-25E6CC8ACA8F}"/>
              </a:ext>
            </a:extLst>
          </p:cNvPr>
          <p:cNvSpPr txBox="1"/>
          <p:nvPr/>
        </p:nvSpPr>
        <p:spPr>
          <a:xfrm>
            <a:off x="146653" y="5572687"/>
            <a:ext cx="4341262" cy="784830"/>
          </a:xfrm>
          <a:prstGeom prst="rect">
            <a:avLst/>
          </a:prstGeom>
          <a:noFill/>
        </p:spPr>
        <p:txBody>
          <a:bodyPr wrap="square" rtlCol="0">
            <a:spAutoFit/>
          </a:bodyPr>
          <a:lstStyle/>
          <a:p>
            <a:r>
              <a:rPr lang="fr-CA" sz="900" b="1" dirty="0" err="1">
                <a:latin typeface="Arial Narrow" panose="020B0606020202030204" pitchFamily="34" charset="0"/>
              </a:rPr>
              <a:t>Study</a:t>
            </a:r>
            <a:r>
              <a:rPr lang="fr-CA" sz="900" b="1" dirty="0">
                <a:latin typeface="Arial Narrow" panose="020B0606020202030204" pitchFamily="34" charset="0"/>
              </a:rPr>
              <a:t> or </a:t>
            </a:r>
            <a:r>
              <a:rPr lang="fr-CA" sz="900" b="1" dirty="0" err="1">
                <a:latin typeface="Arial Narrow" panose="020B0606020202030204" pitchFamily="34" charset="0"/>
              </a:rPr>
              <a:t>Subgroup</a:t>
            </a:r>
            <a:r>
              <a:rPr lang="fr-CA" sz="900" b="1" dirty="0">
                <a:latin typeface="Arial Narrow" panose="020B0606020202030204" pitchFamily="34" charset="0"/>
              </a:rPr>
              <a:t>: Étude ou sous-groupe</a:t>
            </a:r>
          </a:p>
          <a:p>
            <a:r>
              <a:rPr lang="fr-CA" sz="900" b="1" dirty="0" err="1">
                <a:latin typeface="Arial Narrow" panose="020B0606020202030204" pitchFamily="34" charset="0"/>
              </a:rPr>
              <a:t>NOACs</a:t>
            </a:r>
            <a:r>
              <a:rPr lang="fr-CA" sz="900" b="1" dirty="0">
                <a:latin typeface="Arial Narrow" panose="020B0606020202030204" pitchFamily="34" charset="0"/>
              </a:rPr>
              <a:t>: AOD   </a:t>
            </a:r>
            <a:r>
              <a:rPr lang="fr-CA" sz="900" b="1" dirty="0" err="1">
                <a:latin typeface="Arial Narrow" panose="020B0606020202030204" pitchFamily="34" charset="0"/>
              </a:rPr>
              <a:t>Warfarin</a:t>
            </a:r>
            <a:r>
              <a:rPr lang="fr-CA" sz="900" b="1" dirty="0">
                <a:latin typeface="Arial Narrow" panose="020B0606020202030204" pitchFamily="34" charset="0"/>
              </a:rPr>
              <a:t>: Warfarine </a:t>
            </a:r>
          </a:p>
          <a:p>
            <a:r>
              <a:rPr lang="fr-FR" sz="900" b="1" dirty="0">
                <a:latin typeface="Arial Narrow" panose="020B0606020202030204" pitchFamily="34" charset="0"/>
              </a:rPr>
              <a:t>Events : Événements   </a:t>
            </a:r>
            <a:r>
              <a:rPr lang="fr-FR" sz="900" b="1" dirty="0" err="1">
                <a:latin typeface="Arial Narrow" panose="020B0606020202030204" pitchFamily="34" charset="0"/>
              </a:rPr>
              <a:t>Weight</a:t>
            </a:r>
            <a:r>
              <a:rPr lang="fr-FR" sz="900" b="1" dirty="0">
                <a:latin typeface="Arial Narrow" panose="020B0606020202030204" pitchFamily="34" charset="0"/>
              </a:rPr>
              <a:t> = Pondération</a:t>
            </a:r>
          </a:p>
          <a:p>
            <a:r>
              <a:rPr lang="fr-FR" sz="900" b="1" dirty="0">
                <a:latin typeface="Arial Narrow" panose="020B0606020202030204" pitchFamily="34" charset="0"/>
              </a:rPr>
              <a:t>Risk ratio: Rapport de risque  M-H, </a:t>
            </a:r>
            <a:r>
              <a:rPr lang="fr-FR" sz="900" b="1" dirty="0" err="1">
                <a:latin typeface="Arial Narrow" panose="020B0606020202030204" pitchFamily="34" charset="0"/>
              </a:rPr>
              <a:t>Fixed</a:t>
            </a:r>
            <a:r>
              <a:rPr lang="fr-FR" sz="900" b="1" dirty="0">
                <a:latin typeface="Arial Narrow" panose="020B0606020202030204" pitchFamily="34" charset="0"/>
              </a:rPr>
              <a:t>, 95% CI: M-H, Effet fixe, IC à 95 % </a:t>
            </a:r>
            <a:endParaRPr lang="fr-CA" sz="900" b="1" dirty="0">
              <a:latin typeface="Arial Narrow" panose="020B0606020202030204" pitchFamily="34" charset="0"/>
            </a:endParaRPr>
          </a:p>
          <a:p>
            <a:endParaRPr lang="en-US" sz="900" b="1" dirty="0">
              <a:latin typeface="Arial Narrow" panose="020B0606020202030204" pitchFamily="34" charset="0"/>
            </a:endParaRPr>
          </a:p>
        </p:txBody>
      </p:sp>
      <p:pic>
        <p:nvPicPr>
          <p:cNvPr id="18" name="4E92DA43-5712-40E9-AFDC-2C1062C78C6F" descr="7646DFF2-B812-4635-AA57-5171E34E5A45@chrc">
            <a:extLst>
              <a:ext uri="{FF2B5EF4-FFF2-40B4-BE49-F238E27FC236}">
                <a16:creationId xmlns:a16="http://schemas.microsoft.com/office/drawing/2014/main" id="{00F0C0D9-258D-45B0-94B7-4C118CF31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5807" y="224523"/>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1731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45FEA6-91B3-4CEA-BDDB-78E11F2A9A3F}"/>
              </a:ext>
            </a:extLst>
          </p:cNvPr>
          <p:cNvSpPr/>
          <p:nvPr/>
        </p:nvSpPr>
        <p:spPr>
          <a:xfrm>
            <a:off x="85558" y="142650"/>
            <a:ext cx="7064092" cy="1200329"/>
          </a:xfrm>
          <a:prstGeom prst="rect">
            <a:avLst/>
          </a:prstGeom>
          <a:noFill/>
        </p:spPr>
        <p:txBody>
          <a:bodyPr wrap="square">
            <a:spAutoFit/>
          </a:bodyPr>
          <a:lstStyle/>
          <a:p>
            <a:pPr>
              <a:defRPr/>
            </a:pPr>
            <a:r>
              <a:rPr lang="fr-FR" sz="2400" b="1" dirty="0">
                <a:solidFill>
                  <a:srgbClr val="1B1A5A"/>
                </a:solidFill>
                <a:latin typeface="Arial Narrow" pitchFamily="34" charset="0"/>
                <a:cs typeface="Aharoni" panose="02010803020104030203" pitchFamily="2" charset="-79"/>
              </a:rPr>
              <a:t>Les AOD entraînent un risque d’hémorragie majeure plus faible vs la warfarine pour les différentes valeurs de la fonction rénale (Méta-analyse d’études clés sur les AOD)</a:t>
            </a:r>
            <a:endParaRPr lang="en-CA" sz="2400" b="1" dirty="0">
              <a:solidFill>
                <a:srgbClr val="183059"/>
              </a:solidFill>
              <a:latin typeface="Arial Narrow" panose="020B0606020202030204" pitchFamily="34" charset="0"/>
              <a:cs typeface="Aharoni" panose="02010803020104030203" pitchFamily="2" charset="-79"/>
            </a:endParaRP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0" y="151008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132" name="Text Box 3">
            <a:extLst>
              <a:ext uri="{FF2B5EF4-FFF2-40B4-BE49-F238E27FC236}">
                <a16:creationId xmlns:a16="http://schemas.microsoft.com/office/drawing/2014/main" id="{5135C9DF-3B1A-4748-8DFD-35E61AD9D8A5}"/>
              </a:ext>
            </a:extLst>
          </p:cNvPr>
          <p:cNvSpPr txBox="1">
            <a:spLocks noChangeArrowheads="1"/>
          </p:cNvSpPr>
          <p:nvPr/>
        </p:nvSpPr>
        <p:spPr bwMode="auto">
          <a:xfrm>
            <a:off x="146653" y="6499487"/>
            <a:ext cx="4341263" cy="230832"/>
          </a:xfrm>
          <a:prstGeom prst="rect">
            <a:avLst/>
          </a:prstGeom>
          <a:noFill/>
          <a:ln w="9525">
            <a:noFill/>
            <a:miter lim="800000"/>
            <a:headEnd/>
            <a:tailEnd/>
          </a:ln>
        </p:spPr>
        <p:txBody>
          <a:bodyPr wrap="square">
            <a:spAutoFit/>
          </a:bodyPr>
          <a:lstStyle/>
          <a:p>
            <a:pPr lvl="0">
              <a:defRPr/>
            </a:pPr>
            <a:r>
              <a:rPr lang="sv-SE" altLang="en-US" sz="900" dirty="0">
                <a:solidFill>
                  <a:prstClr val="white"/>
                </a:solidFill>
                <a:latin typeface="Arial Narrow" panose="020B0606020202030204" pitchFamily="34" charset="0"/>
                <a:cs typeface="Lato"/>
              </a:rPr>
              <a:t>Del-Carpio Munoz F, et al. Am J Cardiol 2016; 117:69-75.</a:t>
            </a:r>
          </a:p>
        </p:txBody>
      </p:sp>
      <p:pic>
        <p:nvPicPr>
          <p:cNvPr id="3" name="Picture 2" descr="A screenshot of a cell phone&#10;&#10;Description automatically generated">
            <a:extLst>
              <a:ext uri="{FF2B5EF4-FFF2-40B4-BE49-F238E27FC236}">
                <a16:creationId xmlns:a16="http://schemas.microsoft.com/office/drawing/2014/main" id="{CA5524C6-7AEA-4C0A-BBF8-7E8CC2ABBF16}"/>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558" y="1783787"/>
            <a:ext cx="8586787" cy="4570813"/>
          </a:xfrm>
          <a:prstGeom prst="rect">
            <a:avLst/>
          </a:prstGeom>
        </p:spPr>
      </p:pic>
      <p:sp>
        <p:nvSpPr>
          <p:cNvPr id="4" name="TextBox 3">
            <a:extLst>
              <a:ext uri="{FF2B5EF4-FFF2-40B4-BE49-F238E27FC236}">
                <a16:creationId xmlns:a16="http://schemas.microsoft.com/office/drawing/2014/main" id="{DEB8A547-892B-44C9-B1E7-5D8FF2587721}"/>
              </a:ext>
            </a:extLst>
          </p:cNvPr>
          <p:cNvSpPr txBox="1"/>
          <p:nvPr/>
        </p:nvSpPr>
        <p:spPr>
          <a:xfrm>
            <a:off x="6104348" y="6034827"/>
            <a:ext cx="1097280" cy="246221"/>
          </a:xfrm>
          <a:prstGeom prst="rect">
            <a:avLst/>
          </a:prstGeom>
          <a:solidFill>
            <a:schemeClr val="bg1"/>
          </a:solidFill>
        </p:spPr>
        <p:txBody>
          <a:bodyPr wrap="square" rtlCol="0">
            <a:spAutoFit/>
          </a:bodyPr>
          <a:lstStyle/>
          <a:p>
            <a:pPr algn="r"/>
            <a:r>
              <a:rPr lang="en-CA" sz="1000" b="1" dirty="0">
                <a:latin typeface="Arial Narrow" panose="020B0606020202030204" pitchFamily="34" charset="0"/>
              </a:rPr>
              <a:t>Favors (DOAC)</a:t>
            </a:r>
            <a:endParaRPr lang="en-US" sz="1000" b="1" dirty="0">
              <a:latin typeface="Arial Narrow" panose="020B0606020202030204" pitchFamily="34" charset="0"/>
            </a:endParaRPr>
          </a:p>
        </p:txBody>
      </p:sp>
      <p:sp>
        <p:nvSpPr>
          <p:cNvPr id="11" name="TextBox 10">
            <a:extLst>
              <a:ext uri="{FF2B5EF4-FFF2-40B4-BE49-F238E27FC236}">
                <a16:creationId xmlns:a16="http://schemas.microsoft.com/office/drawing/2014/main" id="{0E01C66E-26C2-4BDD-BDC3-1EBA79FBF859}"/>
              </a:ext>
            </a:extLst>
          </p:cNvPr>
          <p:cNvSpPr txBox="1"/>
          <p:nvPr/>
        </p:nvSpPr>
        <p:spPr>
          <a:xfrm>
            <a:off x="7264171" y="6020543"/>
            <a:ext cx="1097280" cy="246221"/>
          </a:xfrm>
          <a:prstGeom prst="rect">
            <a:avLst/>
          </a:prstGeom>
          <a:solidFill>
            <a:schemeClr val="bg1"/>
          </a:solidFill>
        </p:spPr>
        <p:txBody>
          <a:bodyPr wrap="square" rtlCol="0">
            <a:spAutoFit/>
          </a:bodyPr>
          <a:lstStyle/>
          <a:p>
            <a:r>
              <a:rPr lang="en-CA" sz="1000" b="1" dirty="0">
                <a:latin typeface="Arial Narrow" panose="020B0606020202030204" pitchFamily="34" charset="0"/>
              </a:rPr>
              <a:t>Favors (Warfarin)</a:t>
            </a:r>
            <a:endParaRPr lang="en-US" sz="1000" b="1" dirty="0">
              <a:latin typeface="Arial Narrow" panose="020B0606020202030204" pitchFamily="34" charset="0"/>
            </a:endParaRPr>
          </a:p>
        </p:txBody>
      </p:sp>
      <p:sp>
        <p:nvSpPr>
          <p:cNvPr id="12" name="TextBox 11">
            <a:extLst>
              <a:ext uri="{FF2B5EF4-FFF2-40B4-BE49-F238E27FC236}">
                <a16:creationId xmlns:a16="http://schemas.microsoft.com/office/drawing/2014/main" id="{3B3947C6-0CD3-4611-B2A2-F93307C63F81}"/>
              </a:ext>
            </a:extLst>
          </p:cNvPr>
          <p:cNvSpPr txBox="1"/>
          <p:nvPr/>
        </p:nvSpPr>
        <p:spPr>
          <a:xfrm>
            <a:off x="146653" y="2386486"/>
            <a:ext cx="1586886" cy="646331"/>
          </a:xfrm>
          <a:prstGeom prst="rect">
            <a:avLst/>
          </a:prstGeom>
          <a:solidFill>
            <a:schemeClr val="bg1"/>
          </a:solidFill>
        </p:spPr>
        <p:txBody>
          <a:bodyPr wrap="square" rtlCol="0">
            <a:spAutoFit/>
          </a:bodyPr>
          <a:lstStyle/>
          <a:p>
            <a:pPr algn="r"/>
            <a:r>
              <a:rPr lang="fr-CA" sz="1200" b="1" dirty="0">
                <a:latin typeface="Arial Narrow" panose="020B0606020202030204" pitchFamily="34" charset="0"/>
              </a:rPr>
              <a:t>Insuffisance </a:t>
            </a:r>
          </a:p>
          <a:p>
            <a:pPr algn="r"/>
            <a:r>
              <a:rPr lang="fr-CA" sz="1200" b="1" dirty="0">
                <a:latin typeface="Arial Narrow" panose="020B0606020202030204" pitchFamily="34" charset="0"/>
              </a:rPr>
              <a:t>rénale modérée</a:t>
            </a:r>
            <a:endParaRPr lang="en-US" sz="1200" b="1" dirty="0">
              <a:latin typeface="Arial Narrow" panose="020B0606020202030204" pitchFamily="34" charset="0"/>
            </a:endParaRPr>
          </a:p>
          <a:p>
            <a:pPr algn="r"/>
            <a:r>
              <a:rPr lang="fr-CA" sz="1200" b="1" dirty="0">
                <a:latin typeface="Arial Narrow" panose="020B0606020202030204" pitchFamily="34" charset="0"/>
              </a:rPr>
              <a:t>(</a:t>
            </a:r>
            <a:r>
              <a:rPr lang="fr-CA" sz="1200" b="1" dirty="0" err="1">
                <a:latin typeface="Arial Narrow" panose="020B0606020202030204" pitchFamily="34" charset="0"/>
              </a:rPr>
              <a:t>TFGe</a:t>
            </a:r>
            <a:r>
              <a:rPr lang="fr-CA" sz="1200" b="1" dirty="0">
                <a:latin typeface="Arial Narrow" panose="020B0606020202030204" pitchFamily="34" charset="0"/>
              </a:rPr>
              <a:t> &lt;50 </a:t>
            </a:r>
            <a:r>
              <a:rPr lang="fr-CA" sz="1200" b="1" dirty="0" err="1">
                <a:latin typeface="Arial Narrow" panose="020B0606020202030204" pitchFamily="34" charset="0"/>
              </a:rPr>
              <a:t>mL</a:t>
            </a:r>
            <a:r>
              <a:rPr lang="fr-CA" sz="1200" b="1" dirty="0">
                <a:latin typeface="Arial Narrow" panose="020B0606020202030204" pitchFamily="34" charset="0"/>
              </a:rPr>
              <a:t>/min)</a:t>
            </a:r>
            <a:endParaRPr lang="en-US" sz="1200" b="1" dirty="0">
              <a:latin typeface="Arial Narrow" panose="020B0606020202030204" pitchFamily="34" charset="0"/>
            </a:endParaRPr>
          </a:p>
        </p:txBody>
      </p:sp>
      <p:sp>
        <p:nvSpPr>
          <p:cNvPr id="13" name="TextBox 12">
            <a:extLst>
              <a:ext uri="{FF2B5EF4-FFF2-40B4-BE49-F238E27FC236}">
                <a16:creationId xmlns:a16="http://schemas.microsoft.com/office/drawing/2014/main" id="{307C48A5-9B2A-49F9-ADD1-881CA460A763}"/>
              </a:ext>
            </a:extLst>
          </p:cNvPr>
          <p:cNvSpPr txBox="1"/>
          <p:nvPr/>
        </p:nvSpPr>
        <p:spPr>
          <a:xfrm>
            <a:off x="244548" y="3448196"/>
            <a:ext cx="1488991" cy="646331"/>
          </a:xfrm>
          <a:prstGeom prst="rect">
            <a:avLst/>
          </a:prstGeom>
          <a:solidFill>
            <a:schemeClr val="bg1"/>
          </a:solidFill>
        </p:spPr>
        <p:txBody>
          <a:bodyPr wrap="square" rtlCol="0">
            <a:spAutoFit/>
          </a:bodyPr>
          <a:lstStyle/>
          <a:p>
            <a:pPr algn="r"/>
            <a:r>
              <a:rPr lang="fr-CA" sz="1200" b="1" dirty="0">
                <a:latin typeface="Arial Narrow" panose="020B0606020202030204" pitchFamily="34" charset="0"/>
              </a:rPr>
              <a:t>Insuffisance </a:t>
            </a:r>
          </a:p>
          <a:p>
            <a:pPr algn="r"/>
            <a:r>
              <a:rPr lang="fr-CA" sz="1200" b="1" dirty="0">
                <a:latin typeface="Arial Narrow" panose="020B0606020202030204" pitchFamily="34" charset="0"/>
              </a:rPr>
              <a:t>rénale légère</a:t>
            </a:r>
          </a:p>
          <a:p>
            <a:pPr algn="r"/>
            <a:r>
              <a:rPr lang="fr-CA" sz="1200" b="1" dirty="0">
                <a:latin typeface="Arial Narrow" panose="020B0606020202030204" pitchFamily="34" charset="0"/>
              </a:rPr>
              <a:t>(</a:t>
            </a:r>
            <a:r>
              <a:rPr lang="fr-CA" sz="1200" b="1" dirty="0" err="1">
                <a:latin typeface="Arial Narrow" panose="020B0606020202030204" pitchFamily="34" charset="0"/>
              </a:rPr>
              <a:t>TFGe</a:t>
            </a:r>
            <a:r>
              <a:rPr lang="fr-CA" sz="1200" b="1" dirty="0">
                <a:latin typeface="Arial Narrow" panose="020B0606020202030204" pitchFamily="34" charset="0"/>
              </a:rPr>
              <a:t> 50-80 </a:t>
            </a:r>
            <a:r>
              <a:rPr lang="fr-CA" sz="1200" b="1" dirty="0" err="1">
                <a:latin typeface="Arial Narrow" panose="020B0606020202030204" pitchFamily="34" charset="0"/>
              </a:rPr>
              <a:t>mL</a:t>
            </a:r>
            <a:r>
              <a:rPr lang="fr-CA" sz="1200" b="1" dirty="0">
                <a:latin typeface="Arial Narrow" panose="020B0606020202030204" pitchFamily="34" charset="0"/>
              </a:rPr>
              <a:t>/min)</a:t>
            </a:r>
            <a:endParaRPr lang="en-US" sz="1200" b="1" dirty="0">
              <a:latin typeface="Arial Narrow" panose="020B0606020202030204" pitchFamily="34" charset="0"/>
            </a:endParaRPr>
          </a:p>
        </p:txBody>
      </p:sp>
      <p:sp>
        <p:nvSpPr>
          <p:cNvPr id="14" name="TextBox 13">
            <a:extLst>
              <a:ext uri="{FF2B5EF4-FFF2-40B4-BE49-F238E27FC236}">
                <a16:creationId xmlns:a16="http://schemas.microsoft.com/office/drawing/2014/main" id="{27AA0C63-A5DF-4A3F-8E4B-CDA3AFA16458}"/>
              </a:ext>
            </a:extLst>
          </p:cNvPr>
          <p:cNvSpPr txBox="1"/>
          <p:nvPr/>
        </p:nvSpPr>
        <p:spPr>
          <a:xfrm>
            <a:off x="329609" y="4563677"/>
            <a:ext cx="1403930" cy="646331"/>
          </a:xfrm>
          <a:prstGeom prst="rect">
            <a:avLst/>
          </a:prstGeom>
          <a:solidFill>
            <a:schemeClr val="bg1"/>
          </a:solidFill>
        </p:spPr>
        <p:txBody>
          <a:bodyPr wrap="square" rtlCol="0">
            <a:spAutoFit/>
          </a:bodyPr>
          <a:lstStyle/>
          <a:p>
            <a:pPr algn="r"/>
            <a:r>
              <a:rPr lang="fr-CA" sz="1200" b="1" dirty="0">
                <a:latin typeface="Arial Narrow" panose="020B0606020202030204" pitchFamily="34" charset="0"/>
              </a:rPr>
              <a:t>Fonction</a:t>
            </a:r>
          </a:p>
          <a:p>
            <a:pPr algn="r"/>
            <a:r>
              <a:rPr lang="fr-CA" sz="1200" b="1" dirty="0">
                <a:latin typeface="Arial Narrow" panose="020B0606020202030204" pitchFamily="34" charset="0"/>
              </a:rPr>
              <a:t> rénale normale</a:t>
            </a:r>
          </a:p>
          <a:p>
            <a:pPr algn="r"/>
            <a:r>
              <a:rPr lang="fr-CA" sz="1200" b="1" dirty="0">
                <a:latin typeface="Arial Narrow" panose="020B0606020202030204" pitchFamily="34" charset="0"/>
              </a:rPr>
              <a:t>(</a:t>
            </a:r>
            <a:r>
              <a:rPr lang="fr-CA" sz="1200" b="1" dirty="0" err="1">
                <a:latin typeface="Arial Narrow" panose="020B0606020202030204" pitchFamily="34" charset="0"/>
              </a:rPr>
              <a:t>TFGe</a:t>
            </a:r>
            <a:r>
              <a:rPr lang="fr-CA" sz="1200" b="1" dirty="0">
                <a:latin typeface="Arial Narrow" panose="020B0606020202030204" pitchFamily="34" charset="0"/>
              </a:rPr>
              <a:t> &gt;80 </a:t>
            </a:r>
            <a:r>
              <a:rPr lang="fr-CA" sz="1200" b="1" dirty="0" err="1">
                <a:latin typeface="Arial Narrow" panose="020B0606020202030204" pitchFamily="34" charset="0"/>
              </a:rPr>
              <a:t>mL</a:t>
            </a:r>
            <a:r>
              <a:rPr lang="fr-CA" sz="1200" b="1" dirty="0">
                <a:latin typeface="Arial Narrow" panose="020B0606020202030204" pitchFamily="34" charset="0"/>
              </a:rPr>
              <a:t>/min)</a:t>
            </a:r>
            <a:endParaRPr lang="en-US" sz="1200" b="1" dirty="0">
              <a:latin typeface="Arial Narrow" panose="020B0606020202030204" pitchFamily="34" charset="0"/>
            </a:endParaRPr>
          </a:p>
        </p:txBody>
      </p:sp>
      <p:sp>
        <p:nvSpPr>
          <p:cNvPr id="15" name="TextBox 14">
            <a:extLst>
              <a:ext uri="{FF2B5EF4-FFF2-40B4-BE49-F238E27FC236}">
                <a16:creationId xmlns:a16="http://schemas.microsoft.com/office/drawing/2014/main" id="{694F12F9-335E-4A4D-AD90-4632E0A51B7A}"/>
              </a:ext>
            </a:extLst>
          </p:cNvPr>
          <p:cNvSpPr txBox="1"/>
          <p:nvPr/>
        </p:nvSpPr>
        <p:spPr>
          <a:xfrm>
            <a:off x="5982669" y="6062724"/>
            <a:ext cx="1261884" cy="261610"/>
          </a:xfrm>
          <a:prstGeom prst="rect">
            <a:avLst/>
          </a:prstGeom>
          <a:solidFill>
            <a:schemeClr val="bg1"/>
          </a:solidFill>
        </p:spPr>
        <p:txBody>
          <a:bodyPr wrap="square" rtlCol="0">
            <a:spAutoFit/>
          </a:bodyPr>
          <a:lstStyle/>
          <a:p>
            <a:pPr algn="r"/>
            <a:r>
              <a:rPr lang="fr-CA" sz="1050" b="1" dirty="0">
                <a:latin typeface="Arial Narrow" panose="020B0606020202030204" pitchFamily="34" charset="0"/>
              </a:rPr>
              <a:t>En faveur des AOD</a:t>
            </a:r>
            <a:endParaRPr lang="en-US" sz="1050" b="1" dirty="0">
              <a:latin typeface="Arial Narrow" panose="020B0606020202030204" pitchFamily="34" charset="0"/>
            </a:endParaRPr>
          </a:p>
        </p:txBody>
      </p:sp>
      <p:sp>
        <p:nvSpPr>
          <p:cNvPr id="16" name="TextBox 15">
            <a:extLst>
              <a:ext uri="{FF2B5EF4-FFF2-40B4-BE49-F238E27FC236}">
                <a16:creationId xmlns:a16="http://schemas.microsoft.com/office/drawing/2014/main" id="{E04216ED-FCEE-41DC-9EA7-E1A5FA9A4520}"/>
              </a:ext>
            </a:extLst>
          </p:cNvPr>
          <p:cNvSpPr txBox="1"/>
          <p:nvPr/>
        </p:nvSpPr>
        <p:spPr>
          <a:xfrm>
            <a:off x="7345686" y="6030824"/>
            <a:ext cx="953540" cy="369332"/>
          </a:xfrm>
          <a:prstGeom prst="rect">
            <a:avLst/>
          </a:prstGeom>
          <a:solidFill>
            <a:schemeClr val="bg1"/>
          </a:solidFill>
        </p:spPr>
        <p:txBody>
          <a:bodyPr wrap="square" rtlCol="0">
            <a:spAutoFit/>
          </a:bodyPr>
          <a:lstStyle/>
          <a:p>
            <a:pPr algn="ctr"/>
            <a:r>
              <a:rPr lang="fr-FR" sz="900" b="1" dirty="0">
                <a:latin typeface="Arial Narrow" panose="020B0606020202030204" pitchFamily="34" charset="0"/>
              </a:rPr>
              <a:t>En faveur de la warfarine</a:t>
            </a:r>
            <a:endParaRPr lang="en-US" sz="900" b="1" dirty="0">
              <a:latin typeface="Arial Narrow" panose="020B0606020202030204" pitchFamily="34" charset="0"/>
            </a:endParaRPr>
          </a:p>
        </p:txBody>
      </p:sp>
      <p:sp>
        <p:nvSpPr>
          <p:cNvPr id="45" name="Rectangle 44">
            <a:extLst>
              <a:ext uri="{FF2B5EF4-FFF2-40B4-BE49-F238E27FC236}">
                <a16:creationId xmlns:a16="http://schemas.microsoft.com/office/drawing/2014/main" id="{A841E32A-EB6F-47A2-AF6B-AF79BF1E89C5}"/>
              </a:ext>
            </a:extLst>
          </p:cNvPr>
          <p:cNvSpPr/>
          <p:nvPr/>
        </p:nvSpPr>
        <p:spPr>
          <a:xfrm>
            <a:off x="0" y="6371805"/>
            <a:ext cx="9144000" cy="486196"/>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342150" y="6066232"/>
            <a:ext cx="716292" cy="712746"/>
          </a:xfrm>
          <a:prstGeom prst="rect">
            <a:avLst/>
          </a:prstGeom>
        </p:spPr>
      </p:pic>
      <p:sp>
        <p:nvSpPr>
          <p:cNvPr id="17" name="TextBox 16">
            <a:extLst>
              <a:ext uri="{FF2B5EF4-FFF2-40B4-BE49-F238E27FC236}">
                <a16:creationId xmlns:a16="http://schemas.microsoft.com/office/drawing/2014/main" id="{6F3C3B84-B7A6-4540-967E-13F6A7CAA426}"/>
              </a:ext>
            </a:extLst>
          </p:cNvPr>
          <p:cNvSpPr txBox="1"/>
          <p:nvPr/>
        </p:nvSpPr>
        <p:spPr>
          <a:xfrm>
            <a:off x="111624" y="5650816"/>
            <a:ext cx="4341262" cy="784830"/>
          </a:xfrm>
          <a:prstGeom prst="rect">
            <a:avLst/>
          </a:prstGeom>
          <a:noFill/>
        </p:spPr>
        <p:txBody>
          <a:bodyPr wrap="square" rtlCol="0">
            <a:spAutoFit/>
          </a:bodyPr>
          <a:lstStyle/>
          <a:p>
            <a:r>
              <a:rPr lang="fr-CA" sz="900" b="1" dirty="0" err="1">
                <a:latin typeface="Arial Narrow" panose="020B0606020202030204" pitchFamily="34" charset="0"/>
              </a:rPr>
              <a:t>Study</a:t>
            </a:r>
            <a:r>
              <a:rPr lang="fr-CA" sz="900" b="1" dirty="0">
                <a:latin typeface="Arial Narrow" panose="020B0606020202030204" pitchFamily="34" charset="0"/>
              </a:rPr>
              <a:t> or </a:t>
            </a:r>
            <a:r>
              <a:rPr lang="fr-CA" sz="900" b="1" dirty="0" err="1">
                <a:latin typeface="Arial Narrow" panose="020B0606020202030204" pitchFamily="34" charset="0"/>
              </a:rPr>
              <a:t>Subgroup</a:t>
            </a:r>
            <a:r>
              <a:rPr lang="fr-CA" sz="900" b="1" dirty="0">
                <a:latin typeface="Arial Narrow" panose="020B0606020202030204" pitchFamily="34" charset="0"/>
              </a:rPr>
              <a:t>: Étude ou sous-groupe</a:t>
            </a:r>
          </a:p>
          <a:p>
            <a:r>
              <a:rPr lang="fr-CA" sz="900" b="1" dirty="0" err="1">
                <a:latin typeface="Arial Narrow" panose="020B0606020202030204" pitchFamily="34" charset="0"/>
              </a:rPr>
              <a:t>NOACs</a:t>
            </a:r>
            <a:r>
              <a:rPr lang="fr-CA" sz="900" b="1" dirty="0">
                <a:latin typeface="Arial Narrow" panose="020B0606020202030204" pitchFamily="34" charset="0"/>
              </a:rPr>
              <a:t>: AOD   </a:t>
            </a:r>
            <a:r>
              <a:rPr lang="fr-CA" sz="900" b="1" dirty="0" err="1">
                <a:latin typeface="Arial Narrow" panose="020B0606020202030204" pitchFamily="34" charset="0"/>
              </a:rPr>
              <a:t>Warfarin</a:t>
            </a:r>
            <a:r>
              <a:rPr lang="fr-CA" sz="900" b="1" dirty="0">
                <a:latin typeface="Arial Narrow" panose="020B0606020202030204" pitchFamily="34" charset="0"/>
              </a:rPr>
              <a:t>: Warfarine </a:t>
            </a:r>
          </a:p>
          <a:p>
            <a:r>
              <a:rPr lang="fr-FR" sz="900" b="1" dirty="0">
                <a:latin typeface="Arial Narrow" panose="020B0606020202030204" pitchFamily="34" charset="0"/>
              </a:rPr>
              <a:t>Events : Événements   </a:t>
            </a:r>
            <a:r>
              <a:rPr lang="fr-FR" sz="900" b="1" dirty="0" err="1">
                <a:latin typeface="Arial Narrow" panose="020B0606020202030204" pitchFamily="34" charset="0"/>
              </a:rPr>
              <a:t>Weight</a:t>
            </a:r>
            <a:r>
              <a:rPr lang="fr-FR" sz="900" b="1" dirty="0">
                <a:latin typeface="Arial Narrow" panose="020B0606020202030204" pitchFamily="34" charset="0"/>
              </a:rPr>
              <a:t> = Pondération</a:t>
            </a:r>
          </a:p>
          <a:p>
            <a:r>
              <a:rPr lang="fr-FR" sz="900" b="1" dirty="0">
                <a:latin typeface="Arial Narrow" panose="020B0606020202030204" pitchFamily="34" charset="0"/>
              </a:rPr>
              <a:t>Risk ratio: Rapport de risque  M-H, </a:t>
            </a:r>
            <a:r>
              <a:rPr lang="fr-FR" sz="900" b="1" dirty="0" err="1">
                <a:latin typeface="Arial Narrow" panose="020B0606020202030204" pitchFamily="34" charset="0"/>
              </a:rPr>
              <a:t>Fixed</a:t>
            </a:r>
            <a:r>
              <a:rPr lang="fr-FR" sz="900" b="1" dirty="0">
                <a:latin typeface="Arial Narrow" panose="020B0606020202030204" pitchFamily="34" charset="0"/>
              </a:rPr>
              <a:t>, 95% CI: M-H, Effet fixe, IC à 95 % </a:t>
            </a:r>
            <a:endParaRPr lang="fr-CA" sz="900" b="1" dirty="0">
              <a:latin typeface="Arial Narrow" panose="020B0606020202030204" pitchFamily="34" charset="0"/>
            </a:endParaRPr>
          </a:p>
          <a:p>
            <a:endParaRPr lang="en-US" sz="900" b="1" dirty="0">
              <a:latin typeface="Arial Narrow" panose="020B0606020202030204" pitchFamily="34" charset="0"/>
            </a:endParaRPr>
          </a:p>
        </p:txBody>
      </p:sp>
      <p:sp>
        <p:nvSpPr>
          <p:cNvPr id="18" name="Text Box 3">
            <a:extLst>
              <a:ext uri="{FF2B5EF4-FFF2-40B4-BE49-F238E27FC236}">
                <a16:creationId xmlns:a16="http://schemas.microsoft.com/office/drawing/2014/main" id="{7C9E1977-C53D-49F2-A4E8-1B5C00174C3B}"/>
              </a:ext>
            </a:extLst>
          </p:cNvPr>
          <p:cNvSpPr txBox="1">
            <a:spLocks noChangeArrowheads="1"/>
          </p:cNvSpPr>
          <p:nvPr/>
        </p:nvSpPr>
        <p:spPr bwMode="auto">
          <a:xfrm>
            <a:off x="189577" y="6473759"/>
            <a:ext cx="4341263" cy="230832"/>
          </a:xfrm>
          <a:prstGeom prst="rect">
            <a:avLst/>
          </a:prstGeom>
          <a:noFill/>
          <a:ln w="9525">
            <a:noFill/>
            <a:miter lim="800000"/>
            <a:headEnd/>
            <a:tailEnd/>
          </a:ln>
        </p:spPr>
        <p:txBody>
          <a:bodyPr wrap="square">
            <a:spAutoFit/>
          </a:bodyPr>
          <a:lstStyle/>
          <a:p>
            <a:pPr lvl="0">
              <a:defRPr/>
            </a:pPr>
            <a:r>
              <a:rPr lang="sv-SE" altLang="en-US" sz="900" dirty="0">
                <a:solidFill>
                  <a:prstClr val="white"/>
                </a:solidFill>
                <a:latin typeface="Arial Narrow" panose="020B0606020202030204" pitchFamily="34" charset="0"/>
                <a:cs typeface="Lato"/>
              </a:rPr>
              <a:t>Del-Carpio Munoz F, et al. Am J Cardiol 2016; 117:69-75.</a:t>
            </a:r>
          </a:p>
        </p:txBody>
      </p:sp>
      <p:pic>
        <p:nvPicPr>
          <p:cNvPr id="19" name="4E92DA43-5712-40E9-AFDC-2C1062C78C6F" descr="7646DFF2-B812-4635-AA57-5171E34E5A45@chrc">
            <a:extLst>
              <a:ext uri="{FF2B5EF4-FFF2-40B4-BE49-F238E27FC236}">
                <a16:creationId xmlns:a16="http://schemas.microsoft.com/office/drawing/2014/main" id="{244E3CEA-AA9A-40AA-BB9C-5294A70E66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0145" y="300485"/>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7820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a:defRPr/>
            </a:pPr>
            <a:r>
              <a:rPr lang="fr-FR" sz="3600" b="1" dirty="0">
                <a:solidFill>
                  <a:srgbClr val="002060"/>
                </a:solidFill>
                <a:latin typeface="Arial Narrow" panose="020B0606020202030204" pitchFamily="34" charset="0"/>
              </a:rPr>
              <a:t>Atténuation des biais potentiels</a:t>
            </a:r>
          </a:p>
        </p:txBody>
      </p:sp>
      <p:sp>
        <p:nvSpPr>
          <p:cNvPr id="10" name="Content Placeholder 2">
            <a:extLst>
              <a:ext uri="{FF2B5EF4-FFF2-40B4-BE49-F238E27FC236}">
                <a16:creationId xmlns:a16="http://schemas.microsoft.com/office/drawing/2014/main" id="{87D96954-40B5-450B-BD0F-F6B82C464126}"/>
              </a:ext>
            </a:extLst>
          </p:cNvPr>
          <p:cNvSpPr txBox="1">
            <a:spLocks/>
          </p:cNvSpPr>
          <p:nvPr/>
        </p:nvSpPr>
        <p:spPr>
          <a:xfrm>
            <a:off x="152400" y="994625"/>
            <a:ext cx="8991600" cy="557146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ct val="0"/>
              </a:spcBef>
              <a:buFont typeface="Arial" pitchFamily="34" charset="0"/>
              <a:buChar char="•"/>
              <a:defRPr/>
            </a:pPr>
            <a:endParaRPr lang="fr-CA" sz="1800" dirty="0">
              <a:latin typeface="Calibri"/>
              <a:cs typeface="Calibri"/>
            </a:endParaRPr>
          </a:p>
          <a:p>
            <a:pPr marL="342900" indent="-342900" algn="l">
              <a:lnSpc>
                <a:spcPct val="120000"/>
              </a:lnSpc>
              <a:spcBef>
                <a:spcPct val="0"/>
              </a:spcBef>
              <a:buFont typeface="Arial" pitchFamily="34" charset="0"/>
              <a:buChar char="•"/>
              <a:defRPr/>
            </a:pPr>
            <a:r>
              <a:rPr lang="fr-CA" sz="1800" dirty="0">
                <a:latin typeface="Arial Narrow" pitchFamily="34" charset="0"/>
              </a:rPr>
              <a:t>Le Centre canadien de recherche en cardiologie (CCRC) évalue les conflits d'intérêts auprès de ses instructeurs, planificateurs et gestionnaires et de toute autre personne qui pourrait avoir un contrôle sur le contenu des activités de FMC. Tous les conflits d'intérêts pertinents sont minutieusement examinés par le CCRC en ce qui a trait au juste équilibre, à l'objectivité scientifique des études présentées dans le cadre du programme ainsi qu'aux recommandations sur les soins aux patients. Le CCRC s'est engagé à offrir à ses apprenants des activités de FMC et des documents connexes de grande qualité qui font la promotion des améliorations ou de la qualité dans le milieu des soins de santé, et non d'un produit exclusif présentant un intérêt commercial précis.</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dirty="0">
                <a:latin typeface="Arial Narrow" pitchFamily="34" charset="0"/>
              </a:rPr>
              <a:t>Le conférencier a divulgué l'ensemble de ses conflits d'intérêts potentiels avant la mise en œuvre du programme. Le contenu scientifique présenté dans le cadre du présent programme est fondé sur des données probantes, et tout le contenu relatif à la pharmacothérapie est conforme à l'étiquette du produit. Le programme a été examiné par des pairs et est agréé à l'échelle nationale par le Collège des médecins de famille du Canada.</a:t>
            </a:r>
          </a:p>
          <a:p>
            <a:pPr algn="l">
              <a:lnSpc>
                <a:spcPct val="120000"/>
              </a:lnSpc>
              <a:spcBef>
                <a:spcPct val="0"/>
              </a:spcBef>
              <a:defRPr/>
            </a:pPr>
            <a:endParaRPr lang="fr-CA" sz="1800" dirty="0">
              <a:latin typeface="Arial Narrow" pitchFamily="34" charset="0"/>
              <a:ea typeface="ＭＳ Ｐゴシック" pitchFamily="34" charset="-128"/>
            </a:endParaRPr>
          </a:p>
          <a:p>
            <a:pPr marL="342900" indent="-342900" algn="l">
              <a:lnSpc>
                <a:spcPct val="120000"/>
              </a:lnSpc>
              <a:spcBef>
                <a:spcPct val="0"/>
              </a:spcBef>
              <a:buFont typeface="Arial" pitchFamily="34" charset="0"/>
              <a:buChar char="•"/>
              <a:defRPr/>
            </a:pPr>
            <a:r>
              <a:rPr lang="fr-CA" sz="1800" b="1" dirty="0">
                <a:latin typeface="Arial Narrow" pitchFamily="34" charset="0"/>
              </a:rPr>
              <a:t>[Nom du conférencier] </a:t>
            </a:r>
            <a:r>
              <a:rPr lang="fr-CA" sz="1800" dirty="0">
                <a:latin typeface="Arial Narrow" pitchFamily="34" charset="0"/>
              </a:rPr>
              <a:t>a divulgué les renseignements sur ses conflits d'intérêts potentiels au début de la présentation.</a:t>
            </a:r>
            <a:endParaRPr lang="fr-CA" sz="1800" dirty="0">
              <a:latin typeface="Arial Narrow" pitchFamily="34" charset="0"/>
              <a:ea typeface="ＭＳ Ｐゴシック" pitchFamily="34" charset="-128"/>
            </a:endParaRPr>
          </a:p>
        </p:txBody>
      </p:sp>
      <p:pic>
        <p:nvPicPr>
          <p:cNvPr id="11" name="4E92DA43-5712-40E9-AFDC-2C1062C78C6F" descr="7646DFF2-B812-4635-AA57-5171E34E5A45@chrc">
            <a:extLst>
              <a:ext uri="{FF2B5EF4-FFF2-40B4-BE49-F238E27FC236}">
                <a16:creationId xmlns:a16="http://schemas.microsoft.com/office/drawing/2014/main" id="{2297412B-260B-443D-9EC4-15F9E8697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7" y="154913"/>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rgbClr val="19325C"/>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4400" b="1" i="0" u="none" strike="noStrike" kern="1200" cap="none" spc="0" normalizeH="0" baseline="0" dirty="0">
                <a:ln>
                  <a:noFill/>
                </a:ln>
                <a:solidFill>
                  <a:prstClr val="white"/>
                </a:solidFill>
                <a:effectLst/>
                <a:uLnTx/>
                <a:uFillTx/>
                <a:latin typeface="Arial Narrow" panose="020B0606020202030204" pitchFamily="34" charset="0"/>
                <a:ea typeface="+mn-ea"/>
                <a:cs typeface="+mn-cs"/>
              </a:rPr>
              <a:t>Visite clinique 5</a:t>
            </a:r>
            <a:endParaRPr kumimoji="0" lang="fr-CA" sz="3200" b="0" i="0" u="none" strike="noStrike" kern="1200" cap="none" spc="100" normalizeH="0" baseline="0" dirty="0">
              <a:ln>
                <a:noFill/>
              </a:ln>
              <a:solidFill>
                <a:prstClr val="white"/>
              </a:solidFill>
              <a:effectLst/>
              <a:uLnTx/>
              <a:uFillTx/>
              <a:latin typeface="Arial Narrow" panose="020B0606020202030204" pitchFamily="34" charset="0"/>
              <a:ea typeface="+mn-ea"/>
              <a:cs typeface="+mn-cs"/>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1754326"/>
          </a:xfrm>
          <a:prstGeom prst="rect">
            <a:avLst/>
          </a:prstGeom>
          <a:noFill/>
        </p:spPr>
        <p:txBody>
          <a:bodyPr wrap="square">
            <a:spAutoFit/>
          </a:bodyPr>
          <a:lstStyle/>
          <a:p>
            <a:pPr algn="ctr">
              <a:defRPr/>
            </a:pPr>
            <a:r>
              <a:rPr kumimoji="0" lang="fr-CH" sz="5400" b="1" i="0" u="none" strike="noStrike" kern="1200" cap="none" spc="0" normalizeH="0" baseline="0" dirty="0">
                <a:ln>
                  <a:noFill/>
                </a:ln>
                <a:solidFill>
                  <a:srgbClr val="19325C"/>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a:t>
            </a:r>
            <a:r>
              <a:rPr lang="en-CA" sz="5400" b="1" dirty="0">
                <a:solidFill>
                  <a:srgbClr val="19325C"/>
                </a:solidFill>
                <a:latin typeface="Arial Narrow" panose="020B0606020202030204" pitchFamily="34" charset="0"/>
                <a:cs typeface="Aharoni" panose="02010803020104030203" pitchFamily="2" charset="-79"/>
              </a:rPr>
              <a:t>n</a:t>
            </a:r>
            <a:r>
              <a:rPr lang="fr-FR" sz="5400" b="1" baseline="30000" dirty="0">
                <a:solidFill>
                  <a:srgbClr val="19325C"/>
                </a:solidFill>
                <a:latin typeface="Arial Narrow" pitchFamily="34" charset="0"/>
              </a:rPr>
              <a:t>o </a:t>
            </a:r>
            <a:r>
              <a:rPr lang="en-CA" sz="5400" b="1" dirty="0">
                <a:solidFill>
                  <a:srgbClr val="19325C"/>
                </a:solidFill>
                <a:latin typeface="Arial Narrow" panose="020B0606020202030204" pitchFamily="34" charset="0"/>
                <a:cs typeface="Aharoni" panose="02010803020104030203" pitchFamily="2" charset="-79"/>
              </a:rPr>
              <a:t>7</a:t>
            </a:r>
            <a:endParaRPr lang="en-US" sz="5400" b="1" dirty="0">
              <a:solidFill>
                <a:srgbClr val="19325C"/>
              </a:solidFill>
              <a:latin typeface="Arial Narrow" panose="020B0606020202030204" pitchFamily="34" charset="0"/>
              <a:cs typeface="Aharoni" panose="02010803020104030203" pitchFamily="2" charset="-79"/>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rPr>
              <a:t> </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pic>
        <p:nvPicPr>
          <p:cNvPr id="10" name="4E92DA43-5712-40E9-AFDC-2C1062C78C6F" descr="7646DFF2-B812-4635-AA57-5171E34E5A45@chrc">
            <a:extLst>
              <a:ext uri="{FF2B5EF4-FFF2-40B4-BE49-F238E27FC236}">
                <a16:creationId xmlns:a16="http://schemas.microsoft.com/office/drawing/2014/main" id="{C223EA77-89EF-400B-80A0-A87AACA11178}"/>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89133"/>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9591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32B2AC5-0C79-4D8A-90FC-8FF74B0ADFFC}"/>
              </a:ext>
            </a:extLst>
          </p:cNvPr>
          <p:cNvSpPr txBox="1"/>
          <p:nvPr/>
        </p:nvSpPr>
        <p:spPr>
          <a:xfrm>
            <a:off x="3420183" y="1406523"/>
            <a:ext cx="5561892" cy="415498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400" b="1" i="0" u="none" strike="noStrike" kern="1200" cap="none" spc="0" normalizeH="0" baseline="0" noProof="0" dirty="0">
                <a:ln>
                  <a:noFill/>
                </a:ln>
                <a:solidFill>
                  <a:prstClr val="black"/>
                </a:solidFill>
                <a:effectLst/>
                <a:uLnTx/>
                <a:uFillTx/>
                <a:latin typeface="Arial Narrow" panose="020B0606020202030204" pitchFamily="34" charset="0"/>
              </a:rPr>
              <a:t>Sue est âgé de 75 ans et </a:t>
            </a:r>
            <a:r>
              <a:rPr lang="fr-BE" sz="2400" b="1" dirty="0">
                <a:solidFill>
                  <a:prstClr val="black"/>
                </a:solidFill>
                <a:latin typeface="Arial Narrow" panose="020B0606020202030204" pitchFamily="34" charset="0"/>
              </a:rPr>
              <a:t>prend jusqu’à présent de l’é</a:t>
            </a:r>
            <a:r>
              <a:rPr kumimoji="0" lang="fr-BE" sz="2400" b="1" i="0" u="none" strike="noStrike" kern="1200" cap="none" spc="0" normalizeH="0" baseline="0" noProof="0" dirty="0" err="1">
                <a:ln>
                  <a:noFill/>
                </a:ln>
                <a:solidFill>
                  <a:prstClr val="black"/>
                </a:solidFill>
                <a:effectLst/>
                <a:uLnTx/>
                <a:uFillTx/>
                <a:latin typeface="Arial Narrow" panose="020B0606020202030204" pitchFamily="34" charset="0"/>
              </a:rPr>
              <a:t>doxaban</a:t>
            </a:r>
            <a:r>
              <a:rPr kumimoji="0" lang="fr-BE" sz="2400" b="1" i="0" u="none" strike="noStrike" kern="1200" cap="none" spc="0" normalizeH="0" baseline="0" noProof="0" dirty="0">
                <a:ln>
                  <a:noFill/>
                </a:ln>
                <a:solidFill>
                  <a:prstClr val="black"/>
                </a:solidFill>
                <a:effectLst/>
                <a:uLnTx/>
                <a:uFillTx/>
                <a:latin typeface="Arial Narrow" panose="020B0606020202030204" pitchFamily="34" charset="0"/>
              </a:rPr>
              <a:t> 60 mg/jour</a:t>
            </a: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fr-BE" sz="2400"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marR="0" lvl="0" indent="-34290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r>
              <a:rPr kumimoji="0" lang="fr-BE" sz="2400" b="1" i="0" u="none" strike="noStrike" kern="1200" cap="none" spc="0" normalizeH="0" baseline="0" noProof="0" dirty="0">
                <a:ln>
                  <a:noFill/>
                </a:ln>
                <a:solidFill>
                  <a:prstClr val="black"/>
                </a:solidFill>
                <a:effectLst/>
                <a:uLnTx/>
                <a:uFillTx/>
                <a:latin typeface="Arial Narrow" panose="020B0606020202030204" pitchFamily="34" charset="0"/>
              </a:rPr>
              <a:t>Elle est tombée </a:t>
            </a:r>
            <a:r>
              <a:rPr lang="fr-BE" sz="2400" b="1" dirty="0">
                <a:solidFill>
                  <a:prstClr val="black"/>
                </a:solidFill>
                <a:latin typeface="Arial Narrow" panose="020B0606020202030204" pitchFamily="34" charset="0"/>
              </a:rPr>
              <a:t>récemment et s’est fracturée la hanche</a:t>
            </a:r>
            <a:endParaRPr kumimoji="0" lang="fr-BE" sz="2400" b="1" i="0" u="none" strike="noStrike" kern="1200" cap="none" spc="0" normalizeH="0" baseline="0" noProof="0" dirty="0">
              <a:ln>
                <a:noFill/>
              </a:ln>
              <a:solidFill>
                <a:prstClr val="black"/>
              </a:solidFill>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
                <a:srgbClr val="00B0F0"/>
              </a:buClr>
              <a:buSzTx/>
              <a:buFontTx/>
              <a:buNone/>
              <a:tabLst/>
              <a:defRPr/>
            </a:pPr>
            <a:endParaRPr kumimoji="0" lang="fr-BE" sz="2400" b="1" i="0" u="none" strike="noStrike" kern="1200" cap="none" spc="0" normalizeH="0" baseline="0" noProof="0" dirty="0">
              <a:ln>
                <a:noFill/>
              </a:ln>
              <a:solidFill>
                <a:prstClr val="black"/>
              </a:solidFill>
              <a:effectLst/>
              <a:uLnTx/>
              <a:uFillTx/>
              <a:latin typeface="Arial Narrow" panose="020B0606020202030204" pitchFamily="34" charset="0"/>
            </a:endParaRPr>
          </a:p>
          <a:p>
            <a:pPr marL="342900" lvl="0" indent="-342900">
              <a:buClr>
                <a:srgbClr val="00B0F0"/>
              </a:buClr>
              <a:buFont typeface="Wingdings" panose="05000000000000000000" pitchFamily="2" charset="2"/>
              <a:buChar char="§"/>
            </a:pPr>
            <a:r>
              <a:rPr lang="fr-BE" sz="2400" b="1" dirty="0">
                <a:latin typeface="Arial Narrow" pitchFamily="34" charset="0"/>
              </a:rPr>
              <a:t>Vous êtes le médecin urgentiste et vous l’avez adressée à un orthopédiste qui désire l’opérer dès que possible, mais on vous demande tout d’abord de gérer son anticoagulation</a:t>
            </a:r>
            <a:r>
              <a:rPr lang="fr-BE" sz="2400" b="1" dirty="0">
                <a:solidFill>
                  <a:prstClr val="black"/>
                </a:solidFill>
                <a:latin typeface="Arial Narrow" panose="020B0606020202030204" pitchFamily="34" charset="0"/>
              </a:rPr>
              <a:t>.</a:t>
            </a:r>
          </a:p>
        </p:txBody>
      </p:sp>
      <p:sp>
        <p:nvSpPr>
          <p:cNvPr id="17" name="Rectangle 16">
            <a:extLst>
              <a:ext uri="{FF2B5EF4-FFF2-40B4-BE49-F238E27FC236}">
                <a16:creationId xmlns:a16="http://schemas.microsoft.com/office/drawing/2014/main" id="{583F703E-5F2E-45D6-B071-D3FB233EB843}"/>
              </a:ext>
            </a:extLst>
          </p:cNvPr>
          <p:cNvSpPr/>
          <p:nvPr/>
        </p:nvSpPr>
        <p:spPr>
          <a:xfrm>
            <a:off x="765542" y="87984"/>
            <a:ext cx="3195263"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schemeClr val="bg1"/>
                </a:solidFill>
                <a:effectLst/>
                <a:uLnTx/>
                <a:uFillTx/>
                <a:latin typeface="Arial Narrow" panose="020B0606020202030204" pitchFamily="34" charset="0"/>
                <a:ea typeface="+mn-ea"/>
                <a:cs typeface="Aharoni" panose="02010803020104030203" pitchFamily="2" charset="-79"/>
              </a:rPr>
              <a:t>Cas</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Aharoni" panose="02010803020104030203" pitchFamily="2" charset="-79"/>
              </a:rPr>
              <a:t> </a:t>
            </a:r>
            <a:r>
              <a:rPr lang="en-CA" sz="5400" b="1" dirty="0">
                <a:solidFill>
                  <a:schemeClr val="bg1"/>
                </a:solidFill>
                <a:latin typeface="Arial Narrow" panose="020B0606020202030204" pitchFamily="34" charset="0"/>
                <a:cs typeface="Aharoni" panose="02010803020104030203" pitchFamily="2" charset="-79"/>
              </a:rPr>
              <a:t>n</a:t>
            </a:r>
            <a:r>
              <a:rPr lang="fr-FR" sz="5400" b="1" baseline="30000" dirty="0">
                <a:solidFill>
                  <a:schemeClr val="bg1"/>
                </a:solidFill>
                <a:latin typeface="Arial Narrow" pitchFamily="34" charset="0"/>
              </a:rPr>
              <a:t>o</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ea typeface="+mn-ea"/>
                <a:cs typeface="Aharoni" panose="02010803020104030203" pitchFamily="2" charset="-79"/>
              </a:rPr>
              <a:t> 7</a:t>
            </a:r>
            <a:r>
              <a:rPr lang="fr-FR" sz="5400" b="1" baseline="30000" dirty="0">
                <a:solidFill>
                  <a:schemeClr val="bg1"/>
                </a:solidFill>
                <a:latin typeface="Arial Narrow" pitchFamily="34" charset="0"/>
              </a:rPr>
              <a:t> </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95EA07E4-15FD-4C7E-ACB4-379699954A6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80476">
            <a:off x="2501850" y="5406714"/>
            <a:ext cx="1257348" cy="1433728"/>
          </a:xfrm>
          <a:prstGeom prst="rect">
            <a:avLst/>
          </a:prstGeom>
        </p:spPr>
      </p:pic>
      <p:sp>
        <p:nvSpPr>
          <p:cNvPr id="16" name="TextBox 15">
            <a:extLst>
              <a:ext uri="{FF2B5EF4-FFF2-40B4-BE49-F238E27FC236}">
                <a16:creationId xmlns:a16="http://schemas.microsoft.com/office/drawing/2014/main" id="{FDD7F6D3-32FD-47B0-B88F-E553051E0502}"/>
              </a:ext>
            </a:extLst>
          </p:cNvPr>
          <p:cNvSpPr txBox="1"/>
          <p:nvPr/>
        </p:nvSpPr>
        <p:spPr>
          <a:xfrm>
            <a:off x="-662645" y="1497649"/>
            <a:ext cx="276113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75 </a:t>
            </a:r>
            <a:r>
              <a:rPr lang="en-US" dirty="0" err="1">
                <a:ln w="0"/>
                <a:solidFill>
                  <a:prstClr val="white"/>
                </a:solidFill>
                <a:effectLst>
                  <a:outerShdw blurRad="38100" dist="19050" dir="2700000" algn="tl" rotWithShape="0">
                    <a:prstClr val="black">
                      <a:alpha val="40000"/>
                    </a:prstClr>
                  </a:outerShdw>
                </a:effectLst>
                <a:latin typeface="Arial Narrow" panose="020B0606020202030204" pitchFamily="34" charset="0"/>
              </a:rPr>
              <a:t>ans</a:t>
            </a:r>
            <a:endParaRPr kumimoji="0" lang="en-CA"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8" name="Picture 17" descr="A person standing posing for the camera&#10;&#10;Description automatically generated">
            <a:extLst>
              <a:ext uri="{FF2B5EF4-FFF2-40B4-BE49-F238E27FC236}">
                <a16:creationId xmlns:a16="http://schemas.microsoft.com/office/drawing/2014/main" id="{1C639CBA-9867-4373-9383-7463E1F0DD1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855" y="1406523"/>
            <a:ext cx="2197426" cy="5236055"/>
          </a:xfrm>
          <a:prstGeom prst="rect">
            <a:avLst/>
          </a:prstGeom>
        </p:spPr>
      </p:pic>
      <p:pic>
        <p:nvPicPr>
          <p:cNvPr id="12" name="4E92DA43-5712-40E9-AFDC-2C1062C78C6F" descr="7646DFF2-B812-4635-AA57-5171E34E5A45@chrc">
            <a:extLst>
              <a:ext uri="{FF2B5EF4-FFF2-40B4-BE49-F238E27FC236}">
                <a16:creationId xmlns:a16="http://schemas.microsoft.com/office/drawing/2014/main" id="{57D4135F-DD3C-45A0-A712-77AC7DB52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260" y="201140"/>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168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983821" y="1165646"/>
            <a:ext cx="7988229" cy="1754326"/>
          </a:xfrm>
          <a:prstGeom prst="rect">
            <a:avLst/>
          </a:prstGeom>
        </p:spPr>
        <p:txBody>
          <a:bodyPr wrap="square">
            <a:spAutoFit/>
          </a:bodyPr>
          <a:lstStyle/>
          <a:p>
            <a:pPr algn="ctr">
              <a:defRPr/>
            </a:pPr>
            <a:r>
              <a:rPr lang="fr-FR" sz="3600" b="1" dirty="0">
                <a:solidFill>
                  <a:prstClr val="white"/>
                </a:solidFill>
                <a:latin typeface="Arial Narrow" pitchFamily="34" charset="0"/>
                <a:cs typeface="Candara"/>
              </a:rPr>
              <a:t>Que dites-vous à Sue concernant l’</a:t>
            </a:r>
            <a:r>
              <a:rPr lang="fr-FR" sz="3600" b="1" dirty="0" err="1">
                <a:solidFill>
                  <a:prstClr val="white"/>
                </a:solidFill>
                <a:latin typeface="Arial Narrow" pitchFamily="34" charset="0"/>
                <a:cs typeface="Candara"/>
              </a:rPr>
              <a:t>édoxaban</a:t>
            </a:r>
            <a:r>
              <a:rPr lang="fr-FR" sz="3600" b="1" dirty="0">
                <a:solidFill>
                  <a:prstClr val="white"/>
                </a:solidFill>
                <a:latin typeface="Arial Narrow" pitchFamily="34" charset="0"/>
                <a:cs typeface="Candara"/>
              </a:rPr>
              <a:t>?</a:t>
            </a:r>
          </a:p>
          <a:p>
            <a:pPr lvl="0" algn="ctr">
              <a:defRPr/>
            </a:pPr>
            <a:endParaRPr lang="en-CA" sz="3600" b="1" dirty="0">
              <a:solidFill>
                <a:prstClr val="white">
                  <a:lumMod val="95000"/>
                </a:prstClr>
              </a:solidFill>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algn="l">
              <a:lnSpc>
                <a:spcPct val="100000"/>
              </a:lnSpc>
              <a:spcBef>
                <a:spcPts val="0"/>
              </a:spcBef>
              <a:buClr>
                <a:srgbClr val="C0504D"/>
              </a:buClr>
              <a:defRPr/>
            </a:pPr>
            <a:r>
              <a:rPr lang="fr-MC" sz="2800" b="1" i="1" dirty="0">
                <a:solidFill>
                  <a:srgbClr val="23334E"/>
                </a:solidFill>
                <a:latin typeface="Arial Narrow" panose="020B0606020202030204" pitchFamily="34" charset="0"/>
                <a:cs typeface="Aharoni" panose="02010803020104030203" pitchFamily="2" charset="-79"/>
              </a:rPr>
              <a:t>Choisissez l’une des options </a:t>
            </a:r>
            <a:r>
              <a:rPr lang="fr-CA" sz="2800" b="1" i="1" dirty="0">
                <a:solidFill>
                  <a:srgbClr val="23334E"/>
                </a:solidFill>
                <a:latin typeface="Arial Narrow" panose="020B0606020202030204" pitchFamily="34" charset="0"/>
                <a:cs typeface="Aharoni" panose="02010803020104030203" pitchFamily="2" charset="-79"/>
              </a:rPr>
              <a:t>suivantes :</a:t>
            </a:r>
          </a:p>
          <a:p>
            <a:pPr algn="l">
              <a:lnSpc>
                <a:spcPct val="100000"/>
              </a:lnSpc>
              <a:spcBef>
                <a:spcPts val="0"/>
              </a:spcBef>
              <a:buClr>
                <a:srgbClr val="C0504D"/>
              </a:buClr>
              <a:defRPr/>
            </a:pPr>
            <a:endParaRPr lang="fr-MC" sz="1400" b="1" i="1" dirty="0">
              <a:solidFill>
                <a:srgbClr val="23334E"/>
              </a:solidFill>
              <a:latin typeface="Arial Narrow" panose="020B0606020202030204" pitchFamily="34" charset="0"/>
              <a:cs typeface="Aharoni" panose="02010803020104030203" pitchFamily="2" charset="-79"/>
            </a:endParaRPr>
          </a:p>
          <a:p>
            <a:pPr marL="914400" lvl="1" indent="-457200" algn="l" defTabSz="914377">
              <a:lnSpc>
                <a:spcPct val="100000"/>
              </a:lnSpc>
              <a:spcBef>
                <a:spcPts val="600"/>
              </a:spcBef>
              <a:buFont typeface="+mj-lt"/>
              <a:buAutoNum type="arabicPeriod"/>
              <a:defRPr/>
            </a:pPr>
            <a:r>
              <a:rPr lang="fr-FR" sz="1900" b="1" dirty="0">
                <a:solidFill>
                  <a:prstClr val="black"/>
                </a:solidFill>
                <a:latin typeface="Arial Narrow" pitchFamily="34" charset="0"/>
                <a:ea typeface="Lato" panose="020F0502020204030203" pitchFamily="34" charset="0"/>
                <a:cs typeface="Lato" panose="020F0502020204030203" pitchFamily="34" charset="0"/>
              </a:rPr>
              <a:t>Il n’est pas nécessaire d’arrêter l’</a:t>
            </a:r>
            <a:r>
              <a:rPr lang="fr-FR" sz="1900" b="1" dirty="0" err="1">
                <a:solidFill>
                  <a:prstClr val="black"/>
                </a:solidFill>
                <a:latin typeface="Arial Narrow" pitchFamily="34" charset="0"/>
                <a:ea typeface="Lato" panose="020F0502020204030203" pitchFamily="34" charset="0"/>
                <a:cs typeface="Lato" panose="020F0502020204030203" pitchFamily="34" charset="0"/>
              </a:rPr>
              <a:t>édoxaban</a:t>
            </a:r>
            <a:endParaRPr lang="fr-FR" sz="1900" b="1" dirty="0">
              <a:solidFill>
                <a:prstClr val="black"/>
              </a:solidFill>
              <a:latin typeface="Arial Narrow" pitchFamily="34" charset="0"/>
              <a:ea typeface="Lato" panose="020F0502020204030203" pitchFamily="34" charset="0"/>
              <a:cs typeface="Lato" panose="020F0502020204030203" pitchFamily="34" charset="0"/>
            </a:endParaRPr>
          </a:p>
          <a:p>
            <a:pPr marL="914400" lvl="1" indent="-457200" algn="l" defTabSz="914377">
              <a:lnSpc>
                <a:spcPct val="100000"/>
              </a:lnSpc>
              <a:spcBef>
                <a:spcPts val="600"/>
              </a:spcBef>
              <a:buFont typeface="+mj-lt"/>
              <a:buAutoNum type="arabicPeriod"/>
              <a:defRPr/>
            </a:pPr>
            <a:r>
              <a:rPr lang="fr-FR" sz="1900" b="1" dirty="0">
                <a:solidFill>
                  <a:prstClr val="black"/>
                </a:solidFill>
                <a:latin typeface="Arial Narrow" pitchFamily="34" charset="0"/>
                <a:ea typeface="Lato" panose="020F0502020204030203" pitchFamily="34" charset="0"/>
                <a:cs typeface="Lato" panose="020F0502020204030203" pitchFamily="34" charset="0"/>
              </a:rPr>
              <a:t>Administrer la dernière dose 2 jours avant la chirurgie (i.e. sauter 1 dose)</a:t>
            </a:r>
          </a:p>
          <a:p>
            <a:pPr marL="914400" lvl="1" indent="-457200" algn="l" defTabSz="914377">
              <a:lnSpc>
                <a:spcPct val="100000"/>
              </a:lnSpc>
              <a:spcBef>
                <a:spcPts val="600"/>
              </a:spcBef>
              <a:buFont typeface="+mj-lt"/>
              <a:buAutoNum type="arabicPeriod"/>
              <a:defRPr/>
            </a:pPr>
            <a:r>
              <a:rPr lang="fr-FR" sz="1900" b="1" dirty="0">
                <a:solidFill>
                  <a:prstClr val="black"/>
                </a:solidFill>
                <a:latin typeface="Arial Narrow" pitchFamily="34" charset="0"/>
                <a:ea typeface="Lato" panose="020F0502020204030203" pitchFamily="34" charset="0"/>
                <a:cs typeface="Lato" panose="020F0502020204030203" pitchFamily="34" charset="0"/>
              </a:rPr>
              <a:t>Administrer la dernière dose 3 jours avant la chirurgie (i.e. sauter 2 doses)</a:t>
            </a:r>
          </a:p>
          <a:p>
            <a:pPr marL="914400" lvl="1" indent="-457200" algn="l" defTabSz="914377">
              <a:lnSpc>
                <a:spcPct val="100000"/>
              </a:lnSpc>
              <a:spcBef>
                <a:spcPts val="600"/>
              </a:spcBef>
              <a:buFont typeface="+mj-lt"/>
              <a:buAutoNum type="arabicPeriod"/>
              <a:defRPr/>
            </a:pPr>
            <a:r>
              <a:rPr lang="fr-FR" sz="1900" b="1" dirty="0">
                <a:solidFill>
                  <a:prstClr val="black"/>
                </a:solidFill>
                <a:latin typeface="Arial Narrow" pitchFamily="34" charset="0"/>
                <a:ea typeface="Lato" panose="020F0502020204030203" pitchFamily="34" charset="0"/>
                <a:cs typeface="Lato" panose="020F0502020204030203" pitchFamily="34" charset="0"/>
              </a:rPr>
              <a:t>Administrer la dernière dose 5 jours avant la chirurgie (i.e. sauter 4 doses)</a:t>
            </a:r>
          </a:p>
          <a:p>
            <a:pPr lvl="1" algn="l" defTabSz="914377">
              <a:lnSpc>
                <a:spcPct val="100000"/>
              </a:lnSpc>
              <a:spcBef>
                <a:spcPts val="600"/>
              </a:spcBef>
              <a:defRPr/>
            </a:pPr>
            <a:endParaRPr lang="en-CA" sz="2400" b="1" dirty="0">
              <a:solidFill>
                <a:prstClr val="black"/>
              </a:solidFill>
              <a:latin typeface="Arial Narrow"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3498B2F7-2ADC-4F60-8DED-25B047CCE2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0493" y="84464"/>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81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5" end="5"/>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841E32A-EB6F-47A2-AF6B-AF79BF1E89C5}"/>
              </a:ext>
            </a:extLst>
          </p:cNvPr>
          <p:cNvSpPr/>
          <p:nvPr/>
        </p:nvSpPr>
        <p:spPr>
          <a:xfrm>
            <a:off x="0" y="6211671"/>
            <a:ext cx="9144000" cy="64633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descr="CHRC-logo_blue.png">
            <a:extLst>
              <a:ext uri="{FF2B5EF4-FFF2-40B4-BE49-F238E27FC236}">
                <a16:creationId xmlns:a16="http://schemas.microsoft.com/office/drawing/2014/main" id="{095A59FD-9F52-4C72-A6A6-4B5DFA8DC5C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380250" y="5889891"/>
            <a:ext cx="716292" cy="712746"/>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46654" y="42700"/>
            <a:ext cx="6544628"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3200" b="1" i="0" u="none" strike="noStrike" kern="1200" cap="none" spc="0" normalizeH="0" baseline="0" dirty="0">
                <a:ln>
                  <a:noFill/>
                </a:ln>
                <a:solidFill>
                  <a:srgbClr val="183059"/>
                </a:solidFill>
                <a:effectLst/>
                <a:uLnTx/>
                <a:uFillTx/>
                <a:latin typeface="Arial Narrow" panose="020B0606020202030204" pitchFamily="34" charset="0"/>
                <a:ea typeface="+mn-ea"/>
                <a:cs typeface="Aharoni" panose="02010803020104030203" pitchFamily="2" charset="-79"/>
              </a:rPr>
              <a:t>Risque d’hémorragie</a:t>
            </a:r>
            <a:r>
              <a:rPr kumimoji="0" lang="fr-BE" sz="3200" b="1" i="0" u="none" strike="noStrike" kern="1200" cap="none" spc="0" normalizeH="0" dirty="0">
                <a:ln>
                  <a:noFill/>
                </a:ln>
                <a:solidFill>
                  <a:srgbClr val="183059"/>
                </a:solidFill>
                <a:effectLst/>
                <a:uLnTx/>
                <a:uFillTx/>
                <a:latin typeface="Arial Narrow" panose="020B0606020202030204" pitchFamily="34" charset="0"/>
                <a:ea typeface="+mn-ea"/>
                <a:cs typeface="Aharoni" panose="02010803020104030203" pitchFamily="2" charset="-79"/>
              </a:rPr>
              <a:t> dans les cas d’interventions invasives/chirurgicales</a:t>
            </a:r>
            <a:endParaRPr kumimoji="0" lang="fr-BE" sz="3200" b="1" i="0" u="none" strike="noStrike" kern="1200" cap="none" spc="0" normalizeH="0" baseline="0" dirty="0">
              <a:ln>
                <a:noFill/>
              </a:ln>
              <a:solidFill>
                <a:srgbClr val="183059"/>
              </a:solidFill>
              <a:effectLst/>
              <a:uLnTx/>
              <a:uFillTx/>
              <a:latin typeface="Arial Narrow" panose="020B0606020202030204" pitchFamily="34" charset="0"/>
              <a:ea typeface="+mn-ea"/>
              <a:cs typeface="Aharoni" panose="02010803020104030203" pitchFamily="2" charset="-79"/>
            </a:endParaRPr>
          </a:p>
        </p:txBody>
      </p:sp>
      <p:sp>
        <p:nvSpPr>
          <p:cNvPr id="462" name="TextBox 461">
            <a:extLst>
              <a:ext uri="{FF2B5EF4-FFF2-40B4-BE49-F238E27FC236}">
                <a16:creationId xmlns:a16="http://schemas.microsoft.com/office/drawing/2014/main" id="{06199D53-D677-4CF8-9E7F-83097EFEC7A1}"/>
              </a:ext>
            </a:extLst>
          </p:cNvPr>
          <p:cNvSpPr txBox="1"/>
          <p:nvPr/>
        </p:nvSpPr>
        <p:spPr>
          <a:xfrm>
            <a:off x="47458" y="6259939"/>
            <a:ext cx="898825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CCS AF Guidelines. Can J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Cardiol</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2016; 32: 1170-1185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Thrombosis Canada Clinical Guide. Warfarin: Peri-Operative Management. www.thrombosiscanada.ca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BRUISE-CONTROL 2 – Presented at the AHA Scientific Sessions, Anaheim CA -  Nov 2017</a:t>
            </a:r>
          </a:p>
        </p:txBody>
      </p:sp>
      <p:cxnSp>
        <p:nvCxnSpPr>
          <p:cNvPr id="60" name="Straight Connector 59">
            <a:extLst>
              <a:ext uri="{FF2B5EF4-FFF2-40B4-BE49-F238E27FC236}">
                <a16:creationId xmlns:a16="http://schemas.microsoft.com/office/drawing/2014/main" id="{0B876694-5D0E-454B-99EC-F54BD64A40AA}"/>
              </a:ext>
            </a:extLst>
          </p:cNvPr>
          <p:cNvCxnSpPr/>
          <p:nvPr/>
        </p:nvCxnSpPr>
        <p:spPr>
          <a:xfrm flipV="1">
            <a:off x="-6448" y="1170986"/>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5BB8DA2-395B-413D-995B-29C1A4B018EF}"/>
              </a:ext>
            </a:extLst>
          </p:cNvPr>
          <p:cNvPicPr>
            <a:picLocks noChangeAspect="1"/>
          </p:cNvPicPr>
          <p:nvPr/>
        </p:nvPicPr>
        <p:blipFill>
          <a:blip r:embed="rId5"/>
          <a:stretch>
            <a:fillRect/>
          </a:stretch>
        </p:blipFill>
        <p:spPr>
          <a:xfrm>
            <a:off x="1002265" y="1314948"/>
            <a:ext cx="7139470" cy="4702186"/>
          </a:xfrm>
          <a:prstGeom prst="rect">
            <a:avLst/>
          </a:prstGeom>
          <a:ln>
            <a:noFill/>
          </a:ln>
          <a:effectLst>
            <a:outerShdw blurRad="292100" dist="139700" dir="2700000" algn="tl" rotWithShape="0">
              <a:srgbClr val="333333">
                <a:alpha val="65000"/>
              </a:srgbClr>
            </a:outerShdw>
          </a:effectLst>
        </p:spPr>
      </p:pic>
      <p:pic>
        <p:nvPicPr>
          <p:cNvPr id="10" name="4E92DA43-5712-40E9-AFDC-2C1062C78C6F" descr="7646DFF2-B812-4635-AA57-5171E34E5A45@chrc">
            <a:extLst>
              <a:ext uri="{FF2B5EF4-FFF2-40B4-BE49-F238E27FC236}">
                <a16:creationId xmlns:a16="http://schemas.microsoft.com/office/drawing/2014/main" id="{10E2684C-697F-4858-BE34-9A2AF78FB7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0493" y="84464"/>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5787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494502"/>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59375"/>
            <a:ext cx="6149975"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CCS 2016 Clinical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Practice Recommendations </a:t>
            </a:r>
          </a:p>
        </p:txBody>
      </p:sp>
      <p:sp>
        <p:nvSpPr>
          <p:cNvPr id="34" name="Rectangle 33">
            <a:extLst>
              <a:ext uri="{FF2B5EF4-FFF2-40B4-BE49-F238E27FC236}">
                <a16:creationId xmlns:a16="http://schemas.microsoft.com/office/drawing/2014/main" id="{2A46632C-5180-4D30-8DAD-82619CA3B15A}"/>
              </a:ext>
            </a:extLst>
          </p:cNvPr>
          <p:cNvSpPr/>
          <p:nvPr/>
        </p:nvSpPr>
        <p:spPr>
          <a:xfrm>
            <a:off x="51950" y="6365954"/>
            <a:ext cx="6432669"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2016 Focused Update of the Canadian Cardiovascular Society Guidelines for the Management of Atrial Fibrillation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Macle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Laurent et al. Canadian Journal of Cardiology , Volume 32 , Issue 10 , 1170 - 1185</a:t>
            </a:r>
          </a:p>
        </p:txBody>
      </p:sp>
      <p:sp>
        <p:nvSpPr>
          <p:cNvPr id="18" name="Rectangle 17">
            <a:extLst>
              <a:ext uri="{FF2B5EF4-FFF2-40B4-BE49-F238E27FC236}">
                <a16:creationId xmlns:a16="http://schemas.microsoft.com/office/drawing/2014/main" id="{EFB4E5F0-48FA-45A3-9A50-6467FF363D5C}"/>
              </a:ext>
            </a:extLst>
          </p:cNvPr>
          <p:cNvSpPr/>
          <p:nvPr/>
        </p:nvSpPr>
        <p:spPr>
          <a:xfrm>
            <a:off x="194761" y="1825380"/>
            <a:ext cx="8787314" cy="3745415"/>
          </a:xfrm>
          <a:prstGeom prst="rect">
            <a:avLst/>
          </a:prstGeom>
          <a:solidFill>
            <a:sysClr val="window" lastClr="FFFFFF">
              <a:lumMod val="95000"/>
            </a:sys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79CFDA59-FB60-44BF-847F-C9BF5AF7FA66}"/>
              </a:ext>
            </a:extLst>
          </p:cNvPr>
          <p:cNvSpPr/>
          <p:nvPr/>
        </p:nvSpPr>
        <p:spPr>
          <a:xfrm>
            <a:off x="-6448" y="1823385"/>
            <a:ext cx="182880" cy="3749040"/>
          </a:xfrm>
          <a:prstGeom prst="rect">
            <a:avLst/>
          </a:prstGeom>
          <a:solidFill>
            <a:srgbClr val="23334E"/>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C36A6D5-CE90-4BCF-B0CD-6F70D4D2DF40}"/>
              </a:ext>
            </a:extLst>
          </p:cNvPr>
          <p:cNvSpPr/>
          <p:nvPr/>
        </p:nvSpPr>
        <p:spPr>
          <a:xfrm>
            <a:off x="8961118" y="1829624"/>
            <a:ext cx="182880" cy="3749040"/>
          </a:xfrm>
          <a:prstGeom prst="rect">
            <a:avLst/>
          </a:prstGeom>
          <a:solidFill>
            <a:srgbClr val="30C1D7"/>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307342D-28B2-4B83-8529-A692AA9DAE46}"/>
              </a:ext>
            </a:extLst>
          </p:cNvPr>
          <p:cNvSpPr txBox="1"/>
          <p:nvPr/>
        </p:nvSpPr>
        <p:spPr>
          <a:xfrm>
            <a:off x="194761" y="2800258"/>
            <a:ext cx="8813997"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Candara"/>
              </a:rPr>
              <a:t>RECOMMANDATION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0" i="0" u="none" strike="noStrike" kern="1200" cap="none" spc="0" normalizeH="0" baseline="0" noProof="0" dirty="0">
                <a:ln>
                  <a:noFill/>
                </a:ln>
                <a:solidFill>
                  <a:prstClr val="black"/>
                </a:solidFill>
                <a:effectLst/>
                <a:uLnTx/>
                <a:uFillTx/>
                <a:latin typeface="Arial Narrow" panose="020B0606020202030204" pitchFamily="34" charset="0"/>
                <a:cs typeface="Candara"/>
              </a:rPr>
              <a:t>Nous suggérons</a:t>
            </a:r>
            <a:r>
              <a:rPr kumimoji="0" lang="fr-FR" sz="2200" b="0" i="0" u="none" strike="noStrike" kern="1200" cap="none" spc="0" normalizeH="0" noProof="0" dirty="0">
                <a:ln>
                  <a:noFill/>
                </a:ln>
                <a:solidFill>
                  <a:prstClr val="black"/>
                </a:solidFill>
                <a:effectLst/>
                <a:uLnTx/>
                <a:uFillTx/>
                <a:latin typeface="Arial Narrow" panose="020B0606020202030204" pitchFamily="34" charset="0"/>
                <a:cs typeface="Candara"/>
              </a:rPr>
              <a:t> que</a:t>
            </a:r>
            <a:r>
              <a:rPr kumimoji="0" lang="fr-FR" sz="2200" b="0" i="0" u="none" strike="noStrike" kern="1200" cap="none" spc="0" normalizeH="0" baseline="0" noProof="0" dirty="0">
                <a:ln>
                  <a:noFill/>
                </a:ln>
                <a:solidFill>
                  <a:prstClr val="black"/>
                </a:solidFill>
                <a:effectLst/>
                <a:uLnTx/>
                <a:uFillTx/>
                <a:latin typeface="Arial Narrow" panose="020B0606020202030204" pitchFamily="34" charset="0"/>
                <a:cs typeface="Candara"/>
              </a:rPr>
              <a:t> </a:t>
            </a:r>
            <a:r>
              <a:rPr lang="fr-FR" sz="2200" b="1" dirty="0">
                <a:solidFill>
                  <a:srgbClr val="30C1D7"/>
                </a:solidFill>
                <a:latin typeface="Arial Narrow" panose="020B0606020202030204" pitchFamily="34" charset="0"/>
                <a:cs typeface="Candara"/>
              </a:rPr>
              <a:t>l’interruption du traitement anticoagulant</a:t>
            </a:r>
            <a:r>
              <a:rPr kumimoji="0" lang="fr-FR" sz="2200" b="1" i="0" u="none" strike="noStrike" kern="1200" cap="none" spc="0" normalizeH="0" baseline="0" noProof="0" dirty="0">
                <a:ln>
                  <a:noFill/>
                </a:ln>
                <a:solidFill>
                  <a:srgbClr val="30C1D7"/>
                </a:solidFill>
                <a:effectLst/>
                <a:uLnTx/>
                <a:uFillTx/>
                <a:latin typeface="Arial Narrow" panose="020B0606020202030204" pitchFamily="34" charset="0"/>
                <a:cs typeface="Candara"/>
              </a:rPr>
              <a:t> </a:t>
            </a:r>
            <a:r>
              <a:rPr lang="fr-FR" sz="2200" dirty="0">
                <a:solidFill>
                  <a:prstClr val="black"/>
                </a:solidFill>
                <a:latin typeface="Arial Narrow" panose="020B0606020202030204" pitchFamily="34" charset="0"/>
                <a:cs typeface="Candara"/>
              </a:rPr>
              <a:t>chez un patient atteint de FA/FLA</a:t>
            </a:r>
            <a:r>
              <a:rPr kumimoji="0" lang="fr-FR" sz="2200" b="0" i="0" u="none" strike="noStrike" kern="1200" cap="none" spc="0" normalizeH="0" baseline="0" noProof="0" dirty="0">
                <a:ln>
                  <a:noFill/>
                </a:ln>
                <a:solidFill>
                  <a:prstClr val="black"/>
                </a:solidFill>
                <a:effectLst/>
                <a:uLnTx/>
                <a:uFillTx/>
                <a:latin typeface="Arial Narrow" panose="020B0606020202030204" pitchFamily="34" charset="0"/>
                <a:cs typeface="Candara"/>
              </a:rPr>
              <a:t> </a:t>
            </a:r>
            <a:r>
              <a:rPr lang="fr-FR" sz="2200" b="1" dirty="0">
                <a:solidFill>
                  <a:srgbClr val="30C1D7"/>
                </a:solidFill>
                <a:latin typeface="Arial Narrow" panose="020B0606020202030204" pitchFamily="34" charset="0"/>
                <a:cs typeface="Candara"/>
              </a:rPr>
              <a:t>est nécessaire pour la plupart des interventions présentant un risque d’hémorragie majeure intermédiaire ou élevé </a:t>
            </a:r>
            <a:r>
              <a:rPr kumimoji="0" lang="fr-FR" sz="2200" b="1" i="0" u="none" strike="noStrike" kern="1200" cap="none" spc="0" normalizeH="0" baseline="0" noProof="0" dirty="0">
                <a:ln>
                  <a:noFill/>
                </a:ln>
                <a:solidFill>
                  <a:srgbClr val="30C1D7"/>
                </a:solidFill>
                <a:effectLst/>
                <a:uLnTx/>
                <a:uFillTx/>
                <a:latin typeface="Arial Narrow" panose="020B0606020202030204" pitchFamily="34" charset="0"/>
                <a:cs typeface="Candara"/>
              </a:rPr>
              <a:t> </a:t>
            </a:r>
          </a:p>
        </p:txBody>
      </p:sp>
      <p:sp>
        <p:nvSpPr>
          <p:cNvPr id="13" name="TextBox 12">
            <a:extLst>
              <a:ext uri="{FF2B5EF4-FFF2-40B4-BE49-F238E27FC236}">
                <a16:creationId xmlns:a16="http://schemas.microsoft.com/office/drawing/2014/main" id="{3E788195-386F-4ED7-AF98-6310D0C4FC48}"/>
              </a:ext>
            </a:extLst>
          </p:cNvPr>
          <p:cNvSpPr txBox="1"/>
          <p:nvPr/>
        </p:nvSpPr>
        <p:spPr>
          <a:xfrm>
            <a:off x="212576" y="5123971"/>
            <a:ext cx="3024336"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FA = </a:t>
            </a:r>
            <a:r>
              <a:rPr lang="fr-BE" sz="1000" dirty="0">
                <a:solidFill>
                  <a:prstClr val="black">
                    <a:lumMod val="85000"/>
                    <a:lumOff val="15000"/>
                  </a:prstClr>
                </a:solidFill>
                <a:latin typeface="Arial Narrow" panose="020B0606020202030204" pitchFamily="34" charset="0"/>
              </a:rPr>
              <a:t>Fibrillation auriculaire</a:t>
            </a:r>
            <a:endParaRPr kumimoji="0" lang="fr-BE"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BE"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rPr>
              <a:t>fla = </a:t>
            </a:r>
            <a:r>
              <a:rPr lang="fr-BE" sz="1000" dirty="0">
                <a:solidFill>
                  <a:prstClr val="black">
                    <a:lumMod val="85000"/>
                    <a:lumOff val="15000"/>
                  </a:prstClr>
                </a:solidFill>
                <a:latin typeface="Arial Narrow" panose="020B0606020202030204" pitchFamily="34" charset="0"/>
              </a:rPr>
              <a:t>Flutter auriculaire</a:t>
            </a:r>
            <a:endParaRPr kumimoji="0" lang="fr-BE" sz="10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ndParaRPr>
          </a:p>
        </p:txBody>
      </p:sp>
      <p:sp>
        <p:nvSpPr>
          <p:cNvPr id="2" name="Rectangle 1">
            <a:extLst>
              <a:ext uri="{FF2B5EF4-FFF2-40B4-BE49-F238E27FC236}">
                <a16:creationId xmlns:a16="http://schemas.microsoft.com/office/drawing/2014/main" id="{2F4A4725-E881-4559-818D-0764AAF1200F}"/>
              </a:ext>
            </a:extLst>
          </p:cNvPr>
          <p:cNvSpPr/>
          <p:nvPr/>
        </p:nvSpPr>
        <p:spPr>
          <a:xfrm>
            <a:off x="2437023" y="4754091"/>
            <a:ext cx="452529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a:t>
            </a:r>
            <a:r>
              <a:rPr kumimoji="0" lang="fr-CH" sz="1600" b="0" i="0" u="none" strike="noStrike" kern="1200" cap="none" spc="0" normalizeH="0" baseline="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Forte recommandations, données de </a:t>
            </a:r>
            <a:r>
              <a:rPr lang="fr-CH" sz="1600" dirty="0">
                <a:solidFill>
                  <a:prstClr val="black"/>
                </a:solidFill>
                <a:latin typeface="Arial Narrow" panose="020B0606020202030204" pitchFamily="34" charset="0"/>
                <a:ea typeface="Lato" panose="020F0502020204030203" pitchFamily="34" charset="0"/>
                <a:cs typeface="Lato" panose="020F0502020204030203" pitchFamily="34" charset="0"/>
              </a:rPr>
              <a:t>faible qualité)</a:t>
            </a:r>
            <a:endParaRPr kumimoji="0" lang="fr-CH" sz="1600" b="0" i="0" u="none" strike="noStrike" kern="1200" cap="none" spc="0" normalizeH="0" baseline="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pic>
        <p:nvPicPr>
          <p:cNvPr id="16" name="Picture 2" descr="Image result for canadian cardiovascular society french logo">
            <a:extLst>
              <a:ext uri="{FF2B5EF4-FFF2-40B4-BE49-F238E27FC236}">
                <a16:creationId xmlns:a16="http://schemas.microsoft.com/office/drawing/2014/main" id="{4BD65E46-338E-4209-9F04-01A32F3573DB}"/>
              </a:ext>
            </a:extLst>
          </p:cNvPr>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679233" y="2008679"/>
            <a:ext cx="4066124" cy="535797"/>
          </a:xfrm>
          <a:prstGeom prst="rect">
            <a:avLst/>
          </a:prstGeom>
          <a:noFill/>
          <a:extLst>
            <a:ext uri="{909E8E84-426E-40DD-AFC4-6F175D3DCCD1}">
              <a14:hiddenFill xmlns:a14="http://schemas.microsoft.com/office/drawing/2010/main">
                <a:solidFill>
                  <a:srgbClr val="FFFFFF"/>
                </a:solidFill>
              </a14:hiddenFill>
            </a:ext>
          </a:extLst>
        </p:spPr>
      </p:pic>
      <p:pic>
        <p:nvPicPr>
          <p:cNvPr id="17" name="4E92DA43-5712-40E9-AFDC-2C1062C78C6F" descr="7646DFF2-B812-4635-AA57-5171E34E5A45@chrc">
            <a:extLst>
              <a:ext uri="{FF2B5EF4-FFF2-40B4-BE49-F238E27FC236}">
                <a16:creationId xmlns:a16="http://schemas.microsoft.com/office/drawing/2014/main" id="{B3B07D52-B340-4EDF-B256-C409949BCE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260" y="266818"/>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2894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Guide </a:t>
            </a:r>
            <a:r>
              <a:rPr kumimoji="0" lang="en-CA" sz="40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péri-opératoire</a:t>
            </a:r>
            <a:endPar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Thrombosis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sp>
        <p:nvSpPr>
          <p:cNvPr id="17" name="TextBox 16">
            <a:extLst>
              <a:ext uri="{FF2B5EF4-FFF2-40B4-BE49-F238E27FC236}">
                <a16:creationId xmlns:a16="http://schemas.microsoft.com/office/drawing/2014/main" id="{FCA49FAC-EE65-4D91-A9FF-B9FFEC165B6B}"/>
              </a:ext>
            </a:extLst>
          </p:cNvPr>
          <p:cNvSpPr txBox="1"/>
          <p:nvPr/>
        </p:nvSpPr>
        <p:spPr>
          <a:xfrm>
            <a:off x="2000251" y="6363265"/>
            <a:ext cx="6371856" cy="600164"/>
          </a:xfrm>
          <a:prstGeom prst="rect">
            <a:avLst/>
          </a:prstGeom>
          <a:noFill/>
        </p:spPr>
        <p:txBody>
          <a:bodyPr wrap="square" rtlCol="0">
            <a:spAutoFit/>
          </a:bodyPr>
          <a:lstStyle/>
          <a:p>
            <a:pPr>
              <a:defRPr/>
            </a:pPr>
            <a:r>
              <a:rPr lang="fr-FR" sz="1100" b="1" dirty="0">
                <a:solidFill>
                  <a:schemeClr val="bg1"/>
                </a:solidFill>
                <a:latin typeface="Arial Narrow" pitchFamily="34" charset="0"/>
              </a:rPr>
              <a:t>*Ne prendre aucun anticoagulant le jour de la chirurgie/l’intervention. † Les interventions </a:t>
            </a:r>
            <a:r>
              <a:rPr lang="fr-FR" sz="1100" b="1" dirty="0" err="1">
                <a:solidFill>
                  <a:schemeClr val="bg1"/>
                </a:solidFill>
                <a:latin typeface="Arial Narrow" pitchFamily="34" charset="0"/>
              </a:rPr>
              <a:t>neuraxiales</a:t>
            </a:r>
            <a:r>
              <a:rPr lang="fr-FR" sz="1100" b="1" dirty="0">
                <a:solidFill>
                  <a:schemeClr val="bg1"/>
                </a:solidFill>
                <a:latin typeface="Arial Narrow" pitchFamily="34" charset="0"/>
              </a:rPr>
              <a:t> incluent l’anesthésie péridurale, l’insertion d’un cathéter péridural et le retrait d’un cathéter péridural.</a:t>
            </a:r>
            <a:endParaRPr lang="en-US" sz="1100" b="1" dirty="0">
              <a:solidFill>
                <a:prstClr val="white"/>
              </a:solidFill>
              <a:latin typeface="Arial Narrow"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a:t>
            </a:r>
            <a:endParaRPr kumimoji="0" lang="en-US" sz="11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1" name="Picture 10">
            <a:extLst>
              <a:ext uri="{FF2B5EF4-FFF2-40B4-BE49-F238E27FC236}">
                <a16:creationId xmlns:a16="http://schemas.microsoft.com/office/drawing/2014/main" id="{CA83EE8A-4176-42E0-B104-6A14A925F653}"/>
              </a:ext>
            </a:extLst>
          </p:cNvPr>
          <p:cNvPicPr>
            <a:picLocks noChangeAspect="1"/>
          </p:cNvPicPr>
          <p:nvPr/>
        </p:nvPicPr>
        <p:blipFill>
          <a:blip r:embed="rId5"/>
          <a:stretch>
            <a:fillRect/>
          </a:stretch>
        </p:blipFill>
        <p:spPr>
          <a:xfrm>
            <a:off x="163383" y="1877818"/>
            <a:ext cx="8980617" cy="3886630"/>
          </a:xfrm>
          <a:prstGeom prst="rect">
            <a:avLst/>
          </a:prstGeom>
        </p:spPr>
      </p:pic>
      <p:sp>
        <p:nvSpPr>
          <p:cNvPr id="10" name="Rectangle 9">
            <a:extLst>
              <a:ext uri="{FF2B5EF4-FFF2-40B4-BE49-F238E27FC236}">
                <a16:creationId xmlns:a16="http://schemas.microsoft.com/office/drawing/2014/main" id="{A43B0419-99B0-4FCC-8A75-823AFA789343}"/>
              </a:ext>
            </a:extLst>
          </p:cNvPr>
          <p:cNvSpPr/>
          <p:nvPr/>
        </p:nvSpPr>
        <p:spPr>
          <a:xfrm>
            <a:off x="6779888" y="5007935"/>
            <a:ext cx="2279052" cy="659218"/>
          </a:xfrm>
          <a:prstGeom prst="rect">
            <a:avLst/>
          </a:prstGeom>
          <a:noFill/>
          <a:ln w="38100">
            <a:solidFill>
              <a:srgbClr val="19325C"/>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4E92DA43-5712-40E9-AFDC-2C1062C78C6F" descr="7646DFF2-B812-4635-AA57-5171E34E5A45@chrc">
            <a:extLst>
              <a:ext uri="{FF2B5EF4-FFF2-40B4-BE49-F238E27FC236}">
                <a16:creationId xmlns:a16="http://schemas.microsoft.com/office/drawing/2014/main" id="{CCC29D9A-9577-4359-88AC-0AB8C7708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8042" y="205406"/>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58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1225130"/>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99816" y="213660"/>
            <a:ext cx="558794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83059"/>
                </a:solidFill>
                <a:effectLst/>
                <a:uLnTx/>
                <a:uFillTx/>
                <a:latin typeface="Arial Narrow" panose="020B0606020202030204" pitchFamily="34" charset="0"/>
                <a:ea typeface="+mn-ea"/>
                <a:cs typeface="Aharoni" panose="02010803020104030203" pitchFamily="2" charset="-79"/>
              </a:rPr>
              <a:t>Antidotes des AOD</a:t>
            </a:r>
          </a:p>
        </p:txBody>
      </p:sp>
      <p:graphicFrame>
        <p:nvGraphicFramePr>
          <p:cNvPr id="10" name="Table 9">
            <a:extLst>
              <a:ext uri="{FF2B5EF4-FFF2-40B4-BE49-F238E27FC236}">
                <a16:creationId xmlns:a16="http://schemas.microsoft.com/office/drawing/2014/main" id="{9A7DAB65-4F62-49CB-8EF9-B2CCE8A0049E}"/>
              </a:ext>
            </a:extLst>
          </p:cNvPr>
          <p:cNvGraphicFramePr>
            <a:graphicFrameLocks noGrp="1"/>
          </p:cNvGraphicFramePr>
          <p:nvPr/>
        </p:nvGraphicFramePr>
        <p:xfrm>
          <a:off x="274320" y="1631326"/>
          <a:ext cx="8595360" cy="39928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fr-CH" sz="2800" b="1" noProof="0" dirty="0" err="1">
                          <a:solidFill>
                            <a:srgbClr val="000000"/>
                          </a:solidFill>
                          <a:latin typeface="Arial Narrow" panose="020B0606020202030204" pitchFamily="34" charset="0"/>
                          <a:cs typeface="Lato"/>
                        </a:rPr>
                        <a:t>Andexanet</a:t>
                      </a:r>
                      <a:r>
                        <a:rPr lang="fr-CH" sz="2800" b="1" baseline="30000" noProof="0" dirty="0" err="1">
                          <a:solidFill>
                            <a:srgbClr val="000000"/>
                          </a:solidFill>
                          <a:latin typeface="Arial Narrow" panose="020B0606020202030204" pitchFamily="34" charset="0"/>
                          <a:cs typeface="Lato"/>
                        </a:rPr>
                        <a:t>a</a:t>
                      </a:r>
                      <a:endParaRPr lang="fr-CH" sz="2800" b="1" baseline="30000" noProof="0" dirty="0">
                        <a:solidFill>
                          <a:srgbClr val="000000"/>
                        </a:solidFill>
                        <a:latin typeface="Arial Narrow" panose="020B0606020202030204" pitchFamily="34" charset="0"/>
                        <a:cs typeface="Lato"/>
                      </a:endParaRPr>
                    </a:p>
                    <a:p>
                      <a:pPr algn="l">
                        <a:lnSpc>
                          <a:spcPct val="140000"/>
                        </a:lnSpc>
                      </a:pPr>
                      <a:r>
                        <a:rPr lang="fr-CH" sz="2400" b="0" baseline="30000" noProof="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tc>
                  <a:txBody>
                    <a:bodyPr/>
                    <a:lstStyle/>
                    <a:p>
                      <a:pPr marL="285750" indent="-285750">
                        <a:buClrTx/>
                        <a:buFont typeface="Wingdings" pitchFamily="2" charset="2"/>
                        <a:buChar char="§"/>
                      </a:pPr>
                      <a:r>
                        <a:rPr lang="fr-CH" sz="2000" b="0" noProof="0" dirty="0">
                          <a:solidFill>
                            <a:srgbClr val="000000"/>
                          </a:solidFill>
                          <a:latin typeface="Arial Narrow" panose="020B0606020202030204" pitchFamily="34" charset="0"/>
                          <a:cs typeface="Lato"/>
                        </a:rPr>
                        <a:t>Antidote</a:t>
                      </a:r>
                      <a:r>
                        <a:rPr lang="fr-CH" sz="2000" b="0" baseline="0" noProof="0" dirty="0">
                          <a:solidFill>
                            <a:srgbClr val="000000"/>
                          </a:solidFill>
                          <a:latin typeface="Arial Narrow" panose="020B0606020202030204" pitchFamily="34" charset="0"/>
                          <a:cs typeface="Lato"/>
                        </a:rPr>
                        <a:t> pour les inhibiteurs du facteur </a:t>
                      </a:r>
                      <a:r>
                        <a:rPr lang="fr-CH" sz="2000" b="0" baseline="0" noProof="0" dirty="0" err="1">
                          <a:solidFill>
                            <a:srgbClr val="000000"/>
                          </a:solidFill>
                          <a:latin typeface="Arial Narrow" panose="020B0606020202030204" pitchFamily="34" charset="0"/>
                          <a:cs typeface="Lato"/>
                        </a:rPr>
                        <a:t>Xa</a:t>
                      </a:r>
                      <a:r>
                        <a:rPr lang="fr-CH" sz="2000" b="0" baseline="0" noProof="0" dirty="0">
                          <a:solidFill>
                            <a:srgbClr val="000000"/>
                          </a:solidFill>
                          <a:latin typeface="Arial Narrow" panose="020B0606020202030204" pitchFamily="34" charset="0"/>
                          <a:cs typeface="Lato"/>
                        </a:rPr>
                        <a:t> </a:t>
                      </a:r>
                    </a:p>
                    <a:p>
                      <a:pPr marL="285750" indent="-285750">
                        <a:buClrTx/>
                        <a:buFont typeface="Wingdings" pitchFamily="2" charset="2"/>
                        <a:buChar char="§"/>
                      </a:pPr>
                      <a:r>
                        <a:rPr lang="fr-CH" sz="2000" b="0" baseline="0" noProof="0" dirty="0">
                          <a:solidFill>
                            <a:srgbClr val="000000"/>
                          </a:solidFill>
                          <a:latin typeface="Arial Narrow" panose="020B0606020202030204" pitchFamily="34" charset="0"/>
                          <a:cs typeface="Lato"/>
                        </a:rPr>
                        <a:t>Protéine recombinante se liant au site de l’inhibiteur du facteur </a:t>
                      </a:r>
                      <a:r>
                        <a:rPr lang="fr-CH" sz="2000" b="0" baseline="0" noProof="0" dirty="0" err="1">
                          <a:solidFill>
                            <a:srgbClr val="000000"/>
                          </a:solidFill>
                          <a:latin typeface="Arial Narrow" panose="020B0606020202030204" pitchFamily="34" charset="0"/>
                          <a:cs typeface="Lato"/>
                        </a:rPr>
                        <a:t>Xa</a:t>
                      </a:r>
                      <a:endParaRPr lang="fr-CH" sz="2000" b="0" noProof="0" dirty="0">
                        <a:solidFill>
                          <a:srgbClr val="000000"/>
                        </a:solidFill>
                        <a:latin typeface="Arial Narrow" panose="020B0606020202030204" pitchFamily="34" charset="0"/>
                        <a:cs typeface="Lato"/>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1"/>
                  </a:ext>
                </a:extLst>
              </a:tr>
              <a:tr h="1188720">
                <a:tc>
                  <a:txBody>
                    <a:bodyPr/>
                    <a:lstStyle/>
                    <a:p>
                      <a:pPr algn="l">
                        <a:lnSpc>
                          <a:spcPct val="140000"/>
                        </a:lnSpc>
                      </a:pPr>
                      <a:r>
                        <a:rPr lang="fr-CH" sz="2800" b="1" noProof="0" dirty="0" err="1">
                          <a:latin typeface="Arial Narrow" panose="020B0606020202030204" pitchFamily="34" charset="0"/>
                          <a:cs typeface="Lato"/>
                        </a:rPr>
                        <a:t>Aripazine</a:t>
                      </a:r>
                      <a:r>
                        <a:rPr lang="fr-CH" sz="2800" b="1" baseline="30000" noProof="0" dirty="0" err="1">
                          <a:latin typeface="Arial Narrow" panose="020B0606020202030204" pitchFamily="34" charset="0"/>
                          <a:cs typeface="Lato"/>
                        </a:rPr>
                        <a:t>b</a:t>
                      </a:r>
                      <a:endParaRPr lang="fr-CH" sz="2800" b="1" baseline="30000" noProof="0" dirty="0">
                        <a:latin typeface="Arial Narrow" panose="020B0606020202030204" pitchFamily="34" charset="0"/>
                        <a:cs typeface="Lato"/>
                      </a:endParaRPr>
                    </a:p>
                    <a:p>
                      <a:pPr algn="l">
                        <a:lnSpc>
                          <a:spcPct val="140000"/>
                        </a:lnSpc>
                      </a:pPr>
                      <a:r>
                        <a:rPr lang="fr-CH" sz="2400" baseline="30000" noProof="0" dirty="0">
                          <a:latin typeface="Arial Narrow" panose="020B0606020202030204" pitchFamily="34" charset="0"/>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3D4EF"/>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fr-CH" sz="2000" b="0" noProof="0" dirty="0">
                          <a:solidFill>
                            <a:srgbClr val="000000"/>
                          </a:solidFill>
                          <a:latin typeface="Arial Narrow" panose="020B0606020202030204" pitchFamily="34" charset="0"/>
                          <a:cs typeface="Lato"/>
                        </a:rPr>
                        <a:t>Antidote</a:t>
                      </a:r>
                      <a:r>
                        <a:rPr lang="fr-CH" sz="2000" b="0" baseline="0" noProof="0" dirty="0">
                          <a:solidFill>
                            <a:srgbClr val="000000"/>
                          </a:solidFill>
                          <a:latin typeface="Arial Narrow" panose="020B0606020202030204" pitchFamily="34" charset="0"/>
                          <a:cs typeface="Lato"/>
                        </a:rPr>
                        <a:t> pour les inhibiteurs du facteur </a:t>
                      </a:r>
                      <a:r>
                        <a:rPr lang="fr-CH" sz="2000" b="0" baseline="0" noProof="0" dirty="0" err="1">
                          <a:solidFill>
                            <a:srgbClr val="000000"/>
                          </a:solidFill>
                          <a:latin typeface="Arial Narrow" panose="020B0606020202030204" pitchFamily="34" charset="0"/>
                          <a:cs typeface="Lato"/>
                        </a:rPr>
                        <a:t>Xa</a:t>
                      </a:r>
                      <a:r>
                        <a:rPr lang="fr-CH" sz="2000" b="0" baseline="0" noProof="0" dirty="0">
                          <a:solidFill>
                            <a:srgbClr val="000000"/>
                          </a:solidFill>
                          <a:latin typeface="Arial Narrow" panose="020B0606020202030204" pitchFamily="34" charset="0"/>
                          <a:cs typeface="Lato"/>
                        </a:rPr>
                        <a:t>, les inhibiteurs directs de la thrombine, les héparines de bas poids moléculaire et le </a:t>
                      </a:r>
                      <a:r>
                        <a:rPr lang="fr-CH" sz="2000" b="0" baseline="0" noProof="0" dirty="0" err="1">
                          <a:solidFill>
                            <a:srgbClr val="000000"/>
                          </a:solidFill>
                          <a:latin typeface="Arial Narrow" panose="020B0606020202030204" pitchFamily="34" charset="0"/>
                          <a:cs typeface="Lato"/>
                        </a:rPr>
                        <a:t>fondaparinux</a:t>
                      </a:r>
                      <a:endParaRPr lang="fr-CH" sz="2000" b="0" baseline="0" noProof="0" dirty="0">
                        <a:solidFill>
                          <a:srgbClr val="000000"/>
                        </a:solidFill>
                        <a:latin typeface="Arial Narrow" panose="020B0606020202030204" pitchFamily="34" charset="0"/>
                        <a:cs typeface="Lato"/>
                      </a:endParaRP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fr-CH" sz="2000" b="0" baseline="0" noProof="0" dirty="0">
                          <a:solidFill>
                            <a:srgbClr val="000000"/>
                          </a:solidFill>
                          <a:latin typeface="Arial Narrow" panose="020B0606020202030204" pitchFamily="34" charset="0"/>
                          <a:cs typeface="Lato"/>
                        </a:rPr>
                        <a:t>Petite molécule synthétique; effet d’inversion par la liaison directe à l’anticoagulant </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3D4EF"/>
                    </a:solidFill>
                  </a:tcPr>
                </a:tc>
                <a:extLst>
                  <a:ext uri="{0D108BD9-81ED-4DB2-BD59-A6C34878D82A}">
                    <a16:rowId xmlns:a16="http://schemas.microsoft.com/office/drawing/2014/main" val="10002"/>
                  </a:ext>
                </a:extLst>
              </a:tr>
              <a:tr h="1188720">
                <a:tc>
                  <a:txBody>
                    <a:bodyPr/>
                    <a:lstStyle/>
                    <a:p>
                      <a:pPr algn="l">
                        <a:lnSpc>
                          <a:spcPct val="140000"/>
                        </a:lnSpc>
                      </a:pPr>
                      <a:r>
                        <a:rPr lang="fr-CH" sz="2800" b="1" noProof="0" dirty="0" err="1">
                          <a:latin typeface="Arial Narrow" panose="020B0606020202030204" pitchFamily="34" charset="0"/>
                          <a:cs typeface="Lato"/>
                        </a:rPr>
                        <a:t>Idarucizumab</a:t>
                      </a:r>
                      <a:r>
                        <a:rPr lang="fr-CH" sz="2800" b="1" baseline="30000" noProof="0" dirty="0" err="1">
                          <a:latin typeface="Arial Narrow" panose="020B0606020202030204" pitchFamily="34" charset="0"/>
                          <a:cs typeface="Lato"/>
                        </a:rPr>
                        <a:t>c</a:t>
                      </a:r>
                      <a:endParaRPr lang="fr-CH" sz="2800" b="1" baseline="30000" noProof="0" dirty="0">
                        <a:latin typeface="Arial Narrow" panose="020B0606020202030204" pitchFamily="34" charset="0"/>
                        <a:cs typeface="Lato"/>
                      </a:endParaRPr>
                    </a:p>
                    <a:p>
                      <a:pPr algn="l">
                        <a:lnSpc>
                          <a:spcPct val="140000"/>
                        </a:lnSpc>
                      </a:pPr>
                      <a:r>
                        <a:rPr lang="fr-CH" sz="2400" baseline="30000" noProof="0" dirty="0">
                          <a:latin typeface="Arial Narrow" panose="020B0606020202030204" pitchFamily="34" charset="0"/>
                          <a:cs typeface="Lato"/>
                        </a:rPr>
                        <a:t>(BI 655075)</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tc>
                  <a:txBody>
                    <a:bodyPr/>
                    <a:lstStyle/>
                    <a:p>
                      <a:pPr marL="285750" indent="-285750">
                        <a:buClrTx/>
                        <a:buFont typeface="Wingdings" pitchFamily="2" charset="2"/>
                        <a:buChar char="§"/>
                      </a:pPr>
                      <a:r>
                        <a:rPr lang="fr-CH" sz="2000" noProof="0" dirty="0">
                          <a:latin typeface="Arial Narrow" panose="020B0606020202030204" pitchFamily="34" charset="0"/>
                          <a:cs typeface="Lato"/>
                        </a:rPr>
                        <a:t>Antidote pour les inhibiteurs directs de la thrombine</a:t>
                      </a:r>
                      <a:endParaRPr lang="fr-CH" sz="2000" baseline="0" noProof="0" dirty="0">
                        <a:latin typeface="Arial Narrow" panose="020B0606020202030204" pitchFamily="34" charset="0"/>
                        <a:cs typeface="Lato"/>
                      </a:endParaRPr>
                    </a:p>
                    <a:p>
                      <a:pPr marL="285750" indent="-285750">
                        <a:buClrTx/>
                        <a:buFont typeface="Wingdings" pitchFamily="2" charset="2"/>
                        <a:buChar char="§"/>
                      </a:pPr>
                      <a:r>
                        <a:rPr lang="fr-CH" sz="2000" baseline="0" noProof="0" dirty="0">
                          <a:latin typeface="Arial Narrow" panose="020B0606020202030204" pitchFamily="34" charset="0"/>
                          <a:cs typeface="Lato"/>
                        </a:rPr>
                        <a:t>Fragment d’anticorps entièrement humanisé</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F1FA"/>
                    </a:solidFill>
                  </a:tcPr>
                </a:tc>
                <a:extLst>
                  <a:ext uri="{0D108BD9-81ED-4DB2-BD59-A6C34878D82A}">
                    <a16:rowId xmlns:a16="http://schemas.microsoft.com/office/drawing/2014/main" val="10003"/>
                  </a:ext>
                </a:extLst>
              </a:tr>
            </a:tbl>
          </a:graphicData>
        </a:graphic>
      </p:graphicFrame>
      <p:sp>
        <p:nvSpPr>
          <p:cNvPr id="12" name="Rectangle 11">
            <a:extLst>
              <a:ext uri="{FF2B5EF4-FFF2-40B4-BE49-F238E27FC236}">
                <a16:creationId xmlns:a16="http://schemas.microsoft.com/office/drawing/2014/main" id="{2AECBCDA-5E07-409A-8F17-E36050586DFB}"/>
              </a:ext>
            </a:extLst>
          </p:cNvPr>
          <p:cNvSpPr/>
          <p:nvPr/>
        </p:nvSpPr>
        <p:spPr>
          <a:xfrm>
            <a:off x="0" y="6401169"/>
            <a:ext cx="9144000" cy="456831"/>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CHRC-logo_blue.png">
            <a:extLst>
              <a:ext uri="{FF2B5EF4-FFF2-40B4-BE49-F238E27FC236}">
                <a16:creationId xmlns:a16="http://schemas.microsoft.com/office/drawing/2014/main" id="{F5F338AB-7CB1-4E75-B69F-7A710556567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sp>
        <p:nvSpPr>
          <p:cNvPr id="11" name="Text Box 3">
            <a:extLst>
              <a:ext uri="{FF2B5EF4-FFF2-40B4-BE49-F238E27FC236}">
                <a16:creationId xmlns:a16="http://schemas.microsoft.com/office/drawing/2014/main" id="{463F200F-D9DC-4E02-8310-89E6728C91E8}"/>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a.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Clinicaltrials,gov</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NCT01758432 16; b </a:t>
            </a:r>
            <a:r>
              <a:rPr kumimoji="0" lang="fr-FR"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Dolgin</a:t>
            </a:r>
            <a:r>
              <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4" name="4E92DA43-5712-40E9-AFDC-2C1062C78C6F" descr="7646DFF2-B812-4635-AA57-5171E34E5A45@chrc">
            <a:extLst>
              <a:ext uri="{FF2B5EF4-FFF2-40B4-BE49-F238E27FC236}">
                <a16:creationId xmlns:a16="http://schemas.microsoft.com/office/drawing/2014/main" id="{693129C0-4790-46A5-9BCD-E0473AD47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4452" y="160997"/>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380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78E3E-03CE-44DE-91BF-54E76C1C3319}"/>
              </a:ext>
            </a:extLst>
          </p:cNvPr>
          <p:cNvSpPr/>
          <p:nvPr/>
        </p:nvSpPr>
        <p:spPr>
          <a:xfrm>
            <a:off x="0" y="6442058"/>
            <a:ext cx="9144000" cy="415942"/>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75747"/>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1169143"/>
            <a:ext cx="9144000" cy="1371600"/>
          </a:xfrm>
          <a:prstGeom prst="rect">
            <a:avLst/>
          </a:prstGeom>
          <a:solidFill>
            <a:srgbClr val="23334E">
              <a:alpha val="69804"/>
            </a:srgb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9" name="Picture 28" descr="A close up of a sign&#10;&#10;Description automatically generated">
            <a:extLst>
              <a:ext uri="{FF2B5EF4-FFF2-40B4-BE49-F238E27FC236}">
                <a16:creationId xmlns:a16="http://schemas.microsoft.com/office/drawing/2014/main" id="{3F2C6164-E9D4-4007-90AE-743A3EEA57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61" y="118771"/>
            <a:ext cx="1399420" cy="3153621"/>
          </a:xfrm>
          <a:prstGeom prst="rect">
            <a:avLst/>
          </a:prstGeom>
        </p:spPr>
      </p:pic>
      <p:sp>
        <p:nvSpPr>
          <p:cNvPr id="30" name="Rectangle 29">
            <a:extLst>
              <a:ext uri="{FF2B5EF4-FFF2-40B4-BE49-F238E27FC236}">
                <a16:creationId xmlns:a16="http://schemas.microsoft.com/office/drawing/2014/main" id="{BA423CDB-40B0-4C6C-9B21-6071EB4E024D}"/>
              </a:ext>
            </a:extLst>
          </p:cNvPr>
          <p:cNvSpPr/>
          <p:nvPr/>
        </p:nvSpPr>
        <p:spPr>
          <a:xfrm>
            <a:off x="1350335" y="1240469"/>
            <a:ext cx="7610580" cy="1077218"/>
          </a:xfrm>
          <a:prstGeom prst="rect">
            <a:avLst/>
          </a:prstGeom>
        </p:spPr>
        <p:txBody>
          <a:bodyPr wrap="square">
            <a:spAutoFit/>
          </a:bodyPr>
          <a:lstStyle/>
          <a:p>
            <a:pPr algn="ctr">
              <a:defRPr/>
            </a:pPr>
            <a:r>
              <a:rPr lang="fr-FR" sz="3200" b="1" dirty="0">
                <a:solidFill>
                  <a:prstClr val="white"/>
                </a:solidFill>
                <a:latin typeface="Arial Narrow" pitchFamily="34" charset="0"/>
                <a:cs typeface="Candara"/>
              </a:rPr>
              <a:t>Selon vous, quand Sue doit-elle reprendre son AOD après l’intervention?</a:t>
            </a:r>
            <a:endParaRPr lang="fr-FR" sz="3200" b="1" dirty="0">
              <a:solidFill>
                <a:prstClr val="white">
                  <a:lumMod val="95000"/>
                </a:prstClr>
              </a:solidFill>
              <a:latin typeface="Arial Narrow" panose="020B0606020202030204" pitchFamily="34" charset="0"/>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800" b="1" i="0" u="none" strike="noStrike" kern="1200" cap="none" spc="0" normalizeH="0" baseline="0" noProof="0" dirty="0">
              <a:ln>
                <a:noFill/>
              </a:ln>
              <a:solidFill>
                <a:srgbClr val="23334E"/>
              </a:solidFill>
              <a:effectLst/>
              <a:uLnTx/>
              <a:uFillTx/>
              <a:latin typeface="Arial Narrow" panose="020B0606020202030204" pitchFamily="34" charset="0"/>
              <a:ea typeface="+mn-ea"/>
              <a:cs typeface="Aharoni" panose="02010803020104030203" pitchFamily="2" charset="-79"/>
            </a:endParaRPr>
          </a:p>
          <a:p>
            <a:pPr algn="l">
              <a:lnSpc>
                <a:spcPct val="100000"/>
              </a:lnSpc>
              <a:spcBef>
                <a:spcPts val="0"/>
              </a:spcBef>
              <a:buClr>
                <a:srgbClr val="C0504D"/>
              </a:buClr>
              <a:defRPr/>
            </a:pPr>
            <a:r>
              <a:rPr lang="fr-CA" sz="3200" b="1" i="1" dirty="0">
                <a:solidFill>
                  <a:srgbClr val="23334E"/>
                </a:solidFill>
                <a:latin typeface="Arial Narrow" panose="020B0606020202030204" pitchFamily="34" charset="0"/>
                <a:cs typeface="Aharoni" panose="02010803020104030203" pitchFamily="2" charset="-79"/>
              </a:rPr>
              <a:t>Choisissez une ou plusieurs des options suivantes :</a:t>
            </a:r>
          </a:p>
          <a:p>
            <a:pPr marL="914400" lvl="1" indent="-457200" algn="l" defTabSz="914377">
              <a:lnSpc>
                <a:spcPct val="100000"/>
              </a:lnSpc>
              <a:spcBef>
                <a:spcPts val="600"/>
              </a:spcBef>
              <a:buFont typeface="+mj-lt"/>
              <a:buAutoNum type="arabicPeriod"/>
              <a:defRPr/>
            </a:pPr>
            <a:r>
              <a:rPr lang="fr-CA" sz="2800" b="1" dirty="0">
                <a:solidFill>
                  <a:prstClr val="black"/>
                </a:solidFill>
                <a:latin typeface="Arial Narrow" pitchFamily="34" charset="0"/>
                <a:ea typeface="Lato" panose="020F0502020204030203" pitchFamily="34" charset="0"/>
                <a:cs typeface="Lato" panose="020F0502020204030203" pitchFamily="34" charset="0"/>
              </a:rPr>
              <a:t>Immédiatement après l’intervention</a:t>
            </a:r>
          </a:p>
          <a:p>
            <a:pPr marL="914400" lvl="1" indent="-457200" algn="l" defTabSz="914377">
              <a:lnSpc>
                <a:spcPct val="100000"/>
              </a:lnSpc>
              <a:spcBef>
                <a:spcPts val="600"/>
              </a:spcBef>
              <a:buFont typeface="+mj-lt"/>
              <a:buAutoNum type="arabicPeriod"/>
              <a:defRPr/>
            </a:pPr>
            <a:r>
              <a:rPr lang="fr-CA" sz="2800" b="1" dirty="0">
                <a:solidFill>
                  <a:prstClr val="black"/>
                </a:solidFill>
                <a:latin typeface="Arial Narrow" pitchFamily="34" charset="0"/>
                <a:ea typeface="Lato" panose="020F0502020204030203" pitchFamily="34" charset="0"/>
                <a:cs typeface="Lato" panose="020F0502020204030203" pitchFamily="34" charset="0"/>
              </a:rPr>
              <a:t>Le jour suivant</a:t>
            </a:r>
          </a:p>
          <a:p>
            <a:pPr marL="914400" lvl="1" indent="-457200" algn="l" defTabSz="914377">
              <a:lnSpc>
                <a:spcPct val="100000"/>
              </a:lnSpc>
              <a:spcBef>
                <a:spcPts val="600"/>
              </a:spcBef>
              <a:buFont typeface="+mj-lt"/>
              <a:buAutoNum type="arabicPeriod"/>
              <a:defRPr/>
            </a:pPr>
            <a:r>
              <a:rPr lang="fr-CA" sz="2800" b="1" dirty="0">
                <a:solidFill>
                  <a:prstClr val="black"/>
                </a:solidFill>
                <a:latin typeface="Arial Narrow" pitchFamily="34" charset="0"/>
                <a:ea typeface="Lato" panose="020F0502020204030203" pitchFamily="34" charset="0"/>
                <a:cs typeface="Lato" panose="020F0502020204030203" pitchFamily="34" charset="0"/>
              </a:rPr>
              <a:t>2-3 jours après</a:t>
            </a:r>
          </a:p>
          <a:p>
            <a:pPr marL="914400" lvl="1" indent="-457200" algn="l" defTabSz="914377">
              <a:lnSpc>
                <a:spcPct val="100000"/>
              </a:lnSpc>
              <a:spcBef>
                <a:spcPts val="600"/>
              </a:spcBef>
              <a:buFont typeface="+mj-lt"/>
              <a:buAutoNum type="arabicPeriod"/>
              <a:defRPr/>
            </a:pPr>
            <a:r>
              <a:rPr lang="fr-CA" sz="2800" b="1" dirty="0">
                <a:solidFill>
                  <a:prstClr val="black"/>
                </a:solidFill>
                <a:latin typeface="Arial Narrow" pitchFamily="34" charset="0"/>
                <a:ea typeface="Lato" panose="020F0502020204030203" pitchFamily="34" charset="0"/>
                <a:cs typeface="Lato" panose="020F0502020204030203" pitchFamily="34" charset="0"/>
              </a:rPr>
              <a:t>Lorsque le chirurgien orthopédiste le recommande</a:t>
            </a:r>
            <a:endParaRPr lang="en-CA" sz="2800" b="1" dirty="0">
              <a:solidFill>
                <a:prstClr val="black"/>
              </a:solidFill>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01483"/>
            <a:ext cx="9144000" cy="0"/>
          </a:xfrm>
          <a:prstGeom prst="line">
            <a:avLst/>
          </a:prstGeom>
          <a:ln w="57150">
            <a:solidFill>
              <a:srgbClr val="23334E"/>
            </a:solidFill>
          </a:ln>
          <a:effectLst/>
        </p:spPr>
        <p:style>
          <a:lnRef idx="1">
            <a:schemeClr val="accent1"/>
          </a:lnRef>
          <a:fillRef idx="0">
            <a:schemeClr val="accent1"/>
          </a:fillRef>
          <a:effectRef idx="0">
            <a:schemeClr val="accent1"/>
          </a:effectRef>
          <a:fontRef idx="minor">
            <a:schemeClr val="tx1"/>
          </a:fontRef>
        </p:style>
      </p:cxnSp>
      <p:pic>
        <p:nvPicPr>
          <p:cNvPr id="13" name="4E92DA43-5712-40E9-AFDC-2C1062C78C6F" descr="7646DFF2-B812-4635-AA57-5171E34E5A45@chrc">
            <a:extLst>
              <a:ext uri="{FF2B5EF4-FFF2-40B4-BE49-F238E27FC236}">
                <a16:creationId xmlns:a16="http://schemas.microsoft.com/office/drawing/2014/main" id="{6B176487-5F43-47B2-904A-78118D8DFC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0493" y="84464"/>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58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3">
                                            <p:txEl>
                                              <p:pRg st="4" end="4"/>
                                            </p:txEl>
                                          </p:spTgt>
                                        </p:tgtEl>
                                        <p:attrNameLst>
                                          <p:attrName>style.color</p:attrName>
                                        </p:attrNameLst>
                                      </p:cBhvr>
                                      <p:to>
                                        <a:srgbClr val="5BCCD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3376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60202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3045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290606"/>
            <a:ext cx="6149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Guide post-</a:t>
            </a:r>
            <a:r>
              <a:rPr kumimoji="0" lang="en-CA" sz="40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opératoire</a:t>
            </a:r>
            <a:endParaRPr kumimoji="0" lang="en-CA" sz="40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16" name="Text Box 3">
            <a:extLst>
              <a:ext uri="{FF2B5EF4-FFF2-40B4-BE49-F238E27FC236}">
                <a16:creationId xmlns:a16="http://schemas.microsoft.com/office/drawing/2014/main" id="{23AB9EB8-5298-4B1A-A3C1-541E1CD2E104}"/>
              </a:ext>
            </a:extLst>
          </p:cNvPr>
          <p:cNvSpPr txBox="1">
            <a:spLocks noChangeArrowheads="1"/>
          </p:cNvSpPr>
          <p:nvPr/>
        </p:nvSpPr>
        <p:spPr bwMode="auto">
          <a:xfrm>
            <a:off x="146654" y="6457109"/>
            <a:ext cx="5114115" cy="230832"/>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2017 </a:t>
            </a:r>
            <a:r>
              <a:rPr kumimoji="0" lang="en-CA"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Thrombose</a:t>
            </a:r>
            <a:r>
              <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Canada</a:t>
            </a:r>
            <a:endParaRPr kumimoji="0" lang="en-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sym typeface="Calibri" charset="0"/>
            </a:endParaRPr>
          </a:p>
        </p:txBody>
      </p:sp>
      <p:pic>
        <p:nvPicPr>
          <p:cNvPr id="12" name="Picture 11">
            <a:extLst>
              <a:ext uri="{FF2B5EF4-FFF2-40B4-BE49-F238E27FC236}">
                <a16:creationId xmlns:a16="http://schemas.microsoft.com/office/drawing/2014/main" id="{2DEFEDC4-8986-4ABE-83C8-655E76BEF70D}"/>
              </a:ext>
            </a:extLst>
          </p:cNvPr>
          <p:cNvPicPr>
            <a:picLocks noChangeAspect="1"/>
          </p:cNvPicPr>
          <p:nvPr/>
        </p:nvPicPr>
        <p:blipFill>
          <a:blip r:embed="rId5"/>
          <a:stretch>
            <a:fillRect/>
          </a:stretch>
        </p:blipFill>
        <p:spPr>
          <a:xfrm>
            <a:off x="39756" y="1552999"/>
            <a:ext cx="9144000" cy="4169027"/>
          </a:xfrm>
          <a:prstGeom prst="rect">
            <a:avLst/>
          </a:prstGeom>
        </p:spPr>
      </p:pic>
      <p:sp>
        <p:nvSpPr>
          <p:cNvPr id="11" name="Rectangle 10">
            <a:extLst>
              <a:ext uri="{FF2B5EF4-FFF2-40B4-BE49-F238E27FC236}">
                <a16:creationId xmlns:a16="http://schemas.microsoft.com/office/drawing/2014/main" id="{1DCA17E7-4898-4D15-96B3-097D44EBAEE2}"/>
              </a:ext>
            </a:extLst>
          </p:cNvPr>
          <p:cNvSpPr/>
          <p:nvPr/>
        </p:nvSpPr>
        <p:spPr>
          <a:xfrm>
            <a:off x="5635884" y="4805521"/>
            <a:ext cx="3468360" cy="829735"/>
          </a:xfrm>
          <a:prstGeom prst="rect">
            <a:avLst/>
          </a:prstGeom>
          <a:noFill/>
          <a:ln w="38100">
            <a:solidFill>
              <a:srgbClr val="19325C"/>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4E92DA43-5712-40E9-AFDC-2C1062C78C6F" descr="7646DFF2-B812-4635-AA57-5171E34E5A45@chrc">
            <a:extLst>
              <a:ext uri="{FF2B5EF4-FFF2-40B4-BE49-F238E27FC236}">
                <a16:creationId xmlns:a16="http://schemas.microsoft.com/office/drawing/2014/main" id="{A82B4408-2469-4677-9587-8BBB91197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2343" y="232386"/>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753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57CAB20-A5B4-472B-A801-1A04747ACE45}"/>
              </a:ext>
            </a:extLst>
          </p:cNvPr>
          <p:cNvSpPr/>
          <p:nvPr/>
        </p:nvSpPr>
        <p:spPr>
          <a:xfrm>
            <a:off x="0" y="6401169"/>
            <a:ext cx="9144000" cy="456831"/>
          </a:xfrm>
          <a:prstGeom prst="rect">
            <a:avLst/>
          </a:prstGeom>
          <a:gradFill flip="none" rotWithShape="1">
            <a:gsLst>
              <a:gs pos="0">
                <a:srgbClr val="23334E">
                  <a:shade val="30000"/>
                  <a:satMod val="115000"/>
                </a:srgbClr>
              </a:gs>
              <a:gs pos="50000">
                <a:srgbClr val="23334E">
                  <a:shade val="67500"/>
                  <a:satMod val="115000"/>
                </a:srgbClr>
              </a:gs>
              <a:gs pos="100000">
                <a:srgbClr val="23334E">
                  <a:shade val="100000"/>
                  <a:satMod val="115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Connector 25">
            <a:extLst>
              <a:ext uri="{FF2B5EF4-FFF2-40B4-BE49-F238E27FC236}">
                <a16:creationId xmlns:a16="http://schemas.microsoft.com/office/drawing/2014/main" id="{711D3BF9-EFE3-40EB-85E0-1977BB6C15DB}"/>
              </a:ext>
            </a:extLst>
          </p:cNvPr>
          <p:cNvCxnSpPr/>
          <p:nvPr/>
        </p:nvCxnSpPr>
        <p:spPr>
          <a:xfrm flipV="1">
            <a:off x="-6448" y="134269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F99654F-9454-4A32-B596-82B6E0B0B3EC}"/>
              </a:ext>
            </a:extLst>
          </p:cNvPr>
          <p:cNvSpPr/>
          <p:nvPr/>
        </p:nvSpPr>
        <p:spPr>
          <a:xfrm>
            <a:off x="-19559" y="-4720"/>
            <a:ext cx="1314960" cy="6862720"/>
          </a:xfrm>
          <a:prstGeom prst="rect">
            <a:avLst/>
          </a:prstGeom>
          <a:solidFill>
            <a:srgbClr val="19325C"/>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6AA8DDB7-5AC1-4D9C-B192-57919223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28" name="Rectangle 27">
            <a:extLst>
              <a:ext uri="{FF2B5EF4-FFF2-40B4-BE49-F238E27FC236}">
                <a16:creationId xmlns:a16="http://schemas.microsoft.com/office/drawing/2014/main" id="{11756174-14AF-4A28-8C5D-6FF6C0E172B1}"/>
              </a:ext>
            </a:extLst>
          </p:cNvPr>
          <p:cNvSpPr/>
          <p:nvPr/>
        </p:nvSpPr>
        <p:spPr>
          <a:xfrm>
            <a:off x="1320801" y="238754"/>
            <a:ext cx="7472741"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t>Messages </a:t>
            </a:r>
            <a:r>
              <a:rPr kumimoji="0" lang="en-CA" sz="4800" b="1" i="0" u="none" strike="noStrike" kern="1200" cap="none" spc="0" normalizeH="0" baseline="0" noProof="0" dirty="0" err="1">
                <a:ln>
                  <a:noFill/>
                </a:ln>
                <a:solidFill>
                  <a:srgbClr val="1B1A5A"/>
                </a:solidFill>
                <a:effectLst/>
                <a:uLnTx/>
                <a:uFillTx/>
                <a:latin typeface="Arial Narrow" panose="020B0606020202030204" pitchFamily="34" charset="0"/>
                <a:ea typeface="+mn-ea"/>
                <a:cs typeface="Aharoni" panose="02010803020104030203" pitchFamily="2" charset="-79"/>
              </a:rPr>
              <a:t>clés</a:t>
            </a:r>
            <a:endParaRPr kumimoji="0" lang="en-CA" sz="48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endParaRPr>
          </a:p>
        </p:txBody>
      </p:sp>
      <p:sp>
        <p:nvSpPr>
          <p:cNvPr id="29" name="TextBox 28">
            <a:extLst>
              <a:ext uri="{FF2B5EF4-FFF2-40B4-BE49-F238E27FC236}">
                <a16:creationId xmlns:a16="http://schemas.microsoft.com/office/drawing/2014/main" id="{667D58FC-898D-48CD-B444-6272D9CFC076}"/>
              </a:ext>
            </a:extLst>
          </p:cNvPr>
          <p:cNvSpPr txBox="1"/>
          <p:nvPr/>
        </p:nvSpPr>
        <p:spPr>
          <a:xfrm>
            <a:off x="1327249" y="1544093"/>
            <a:ext cx="7816751" cy="4555093"/>
          </a:xfrm>
          <a:prstGeom prst="rect">
            <a:avLst/>
          </a:prstGeom>
          <a:noFill/>
        </p:spPr>
        <p:txBody>
          <a:bodyPr wrap="square" rtlCol="0">
            <a:spAutoFit/>
          </a:bodyPr>
          <a:lstStyle/>
          <a:p>
            <a:pPr marL="285750" indent="-285750" defTabSz="914400">
              <a:buClr>
                <a:srgbClr val="5BCCDF"/>
              </a:buClr>
              <a:buFont typeface="Wingdings" panose="05000000000000000000" pitchFamily="2" charset="2"/>
              <a:buChar char="§"/>
              <a:defRPr/>
            </a:pPr>
            <a:r>
              <a:rPr lang="en-CA" b="1" dirty="0">
                <a:solidFill>
                  <a:prstClr val="black">
                    <a:lumMod val="85000"/>
                    <a:lumOff val="15000"/>
                  </a:prstClr>
                </a:solidFill>
                <a:latin typeface="Arial Narrow" panose="020B0606020202030204" pitchFamily="34" charset="0"/>
                <a:cs typeface="Candara"/>
              </a:rPr>
              <a:t>Les patients s</a:t>
            </a:r>
            <a:r>
              <a:rPr lang="fr-CA" b="1" dirty="0">
                <a:latin typeface="Arial Narrow" pitchFamily="34" charset="0"/>
                <a:cs typeface="Candara"/>
              </a:rPr>
              <a:t>sous anticoagulants nécessitent fréquemment des</a:t>
            </a:r>
            <a:r>
              <a:rPr lang="fr-CA" b="1" dirty="0">
                <a:latin typeface="Arial Narrow" pitchFamily="34" charset="0"/>
              </a:rPr>
              <a:t> interventions invasives et chirurgicales </a:t>
            </a:r>
          </a:p>
          <a:p>
            <a:pPr marL="285750" lvl="0" indent="-285750" defTabSz="914400">
              <a:buClr>
                <a:srgbClr val="5BCCDF"/>
              </a:buClr>
              <a:buFont typeface="Wingdings" panose="05000000000000000000" pitchFamily="2" charset="2"/>
              <a:buChar char="§"/>
              <a:defRPr/>
            </a:pPr>
            <a:endParaRPr lang="en-CA" b="1" dirty="0">
              <a:solidFill>
                <a:prstClr val="black">
                  <a:lumMod val="85000"/>
                  <a:lumOff val="15000"/>
                </a:prstClr>
              </a:solidFill>
              <a:latin typeface="Arial Narrow" panose="020B0606020202030204" pitchFamily="34" charset="0"/>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b="1" i="0" u="none" strike="noStrike" kern="1200" cap="none" spc="0" normalizeH="0" baseline="0" noProof="0" dirty="0">
              <a:ln>
                <a:noFill/>
              </a:ln>
              <a:solidFill>
                <a:prstClr val="black"/>
              </a:solidFill>
              <a:effectLst/>
              <a:uLnTx/>
              <a:uFillTx/>
              <a:latin typeface="Arial Narrow" panose="020B0606020202030204" pitchFamily="34" charset="0"/>
              <a:cs typeface="Candara"/>
            </a:endParaRPr>
          </a:p>
          <a:p>
            <a:pPr marL="285750" indent="-285750" defTabSz="914400">
              <a:buClr>
                <a:srgbClr val="5BCCDF"/>
              </a:buClr>
              <a:buFont typeface="Wingdings" panose="05000000000000000000" pitchFamily="2" charset="2"/>
              <a:buChar char="§"/>
              <a:defRPr/>
            </a:pPr>
            <a:r>
              <a:rPr lang="en-CA" b="1" dirty="0">
                <a:solidFill>
                  <a:prstClr val="black"/>
                </a:solidFill>
                <a:latin typeface="Arial Narrow" panose="020B0606020202030204" pitchFamily="34" charset="0"/>
                <a:cs typeface="Candara"/>
              </a:rPr>
              <a:t>La </a:t>
            </a:r>
            <a:r>
              <a:rPr lang="fr-CA" b="1" dirty="0">
                <a:latin typeface="Arial Narrow" pitchFamily="34" charset="0"/>
              </a:rPr>
              <a:t>détermination des mesures à prendre n’est pas nécessairement compliquée et dépend des facteurs suivants :</a:t>
            </a:r>
          </a:p>
          <a:p>
            <a:pPr marL="742950" lvl="1" indent="-285750" defTabSz="914400">
              <a:buClr>
                <a:srgbClr val="356AC1"/>
              </a:buClr>
              <a:buFont typeface="Wingdings" panose="05000000000000000000" pitchFamily="2" charset="2"/>
              <a:buChar char="§"/>
              <a:defRPr/>
            </a:pPr>
            <a:r>
              <a:rPr lang="en-CA" sz="1600" b="1" dirty="0">
                <a:solidFill>
                  <a:prstClr val="black"/>
                </a:solidFill>
                <a:latin typeface="Arial Narrow" panose="020B0606020202030204" pitchFamily="34" charset="0"/>
                <a:cs typeface="Candara"/>
              </a:rPr>
              <a:t>Le type </a:t>
            </a:r>
            <a:r>
              <a:rPr lang="fr-CA" sz="1600" b="1" dirty="0">
                <a:latin typeface="Arial Narrow" panose="020B0606020202030204" pitchFamily="34" charset="0"/>
              </a:rPr>
              <a:t>d’intervention planifiée et le risque hémorragique  associé</a:t>
            </a:r>
          </a:p>
          <a:p>
            <a:pPr marL="742950" lvl="1" indent="-285750" defTabSz="914400">
              <a:buClr>
                <a:srgbClr val="356AC1"/>
              </a:buClr>
              <a:buFont typeface="Wingdings" panose="05000000000000000000" pitchFamily="2" charset="2"/>
              <a:buChar char="§"/>
              <a:defRPr/>
            </a:pPr>
            <a:r>
              <a:rPr lang="en-CA" sz="1600" b="1" dirty="0">
                <a:solidFill>
                  <a:prstClr val="black"/>
                </a:solidFill>
                <a:latin typeface="Arial Narrow" panose="020B0606020202030204" pitchFamily="34" charset="0"/>
                <a:cs typeface="Candara"/>
              </a:rPr>
              <a:t>La prise en </a:t>
            </a:r>
            <a:r>
              <a:rPr lang="en-CA" sz="1600" b="1" dirty="0" err="1">
                <a:solidFill>
                  <a:prstClr val="black"/>
                </a:solidFill>
                <a:latin typeface="Arial Narrow" panose="020B0606020202030204" pitchFamily="34" charset="0"/>
                <a:cs typeface="Candara"/>
              </a:rPr>
              <a:t>compte</a:t>
            </a:r>
            <a:r>
              <a:rPr lang="en-CA" sz="1600" b="1" dirty="0">
                <a:solidFill>
                  <a:prstClr val="black"/>
                </a:solidFill>
                <a:latin typeface="Arial Narrow" panose="020B0606020202030204" pitchFamily="34" charset="0"/>
                <a:cs typeface="Candara"/>
              </a:rPr>
              <a:t> </a:t>
            </a:r>
            <a:r>
              <a:rPr lang="fr-CA" sz="1600" b="1" dirty="0">
                <a:latin typeface="Arial Narrow" pitchFamily="34" charset="0"/>
              </a:rPr>
              <a:t>de l’anticoagulant spécifique utilisé par  le patient </a:t>
            </a:r>
          </a:p>
          <a:p>
            <a:pPr marL="742950" lvl="1" indent="-285750" defTabSz="914400">
              <a:buClr>
                <a:srgbClr val="356AC1"/>
              </a:buClr>
              <a:buFont typeface="Wingdings" panose="05000000000000000000" pitchFamily="2" charset="2"/>
              <a:buChar char="§"/>
              <a:defRPr/>
            </a:pPr>
            <a:r>
              <a:rPr lang="en-CA" sz="1600" b="1" dirty="0" err="1">
                <a:solidFill>
                  <a:prstClr val="black"/>
                </a:solidFill>
                <a:latin typeface="Arial Narrow" panose="020B0606020202030204" pitchFamily="34" charset="0"/>
                <a:cs typeface="Candara"/>
              </a:rPr>
              <a:t>L’évaluation</a:t>
            </a:r>
            <a:r>
              <a:rPr lang="en-CA" sz="1600" b="1" dirty="0">
                <a:solidFill>
                  <a:prstClr val="black"/>
                </a:solidFill>
                <a:latin typeface="Arial Narrow" panose="020B0606020202030204" pitchFamily="34" charset="0"/>
                <a:cs typeface="Candara"/>
              </a:rPr>
              <a:t> </a:t>
            </a:r>
            <a:r>
              <a:rPr lang="fr-CA" sz="1600" b="1" dirty="0">
                <a:latin typeface="Arial Narrow" pitchFamily="34" charset="0"/>
              </a:rPr>
              <a:t>de la fonction rénale du patient </a:t>
            </a:r>
            <a:r>
              <a:rPr lang="en-CA" sz="1600" b="1" dirty="0">
                <a:solidFill>
                  <a:prstClr val="black"/>
                </a:solidFill>
                <a:latin typeface="Arial Narrow" panose="020B0606020202030204" pitchFamily="34" charset="0"/>
                <a:cs typeface="Candara"/>
              </a:rPr>
              <a:t> </a:t>
            </a:r>
          </a:p>
          <a:p>
            <a:pPr marL="800100" lvl="1" indent="-342900" defTabSz="914400">
              <a:buFont typeface="Arial" panose="020B0604020202020204" pitchFamily="34" charset="0"/>
              <a:buChar char="•"/>
              <a:defRPr/>
            </a:pPr>
            <a:endParaRPr lang="en-CA" sz="1600" b="1" dirty="0">
              <a:solidFill>
                <a:prstClr val="black"/>
              </a:solidFill>
              <a:latin typeface="Arial Narrow" panose="020B0606020202030204" pitchFamily="34" charset="0"/>
              <a:cs typeface="Candara"/>
            </a:endParaRPr>
          </a:p>
          <a:p>
            <a:pPr marL="285750" indent="-285750" defTabSz="914400">
              <a:buClr>
                <a:srgbClr val="5BCCDF"/>
              </a:buClr>
              <a:buFont typeface="Wingdings" panose="05000000000000000000" pitchFamily="2" charset="2"/>
              <a:buChar char="§"/>
              <a:defRPr/>
            </a:pPr>
            <a:r>
              <a:rPr lang="en-CA" b="1" dirty="0">
                <a:solidFill>
                  <a:prstClr val="black">
                    <a:lumMod val="85000"/>
                    <a:lumOff val="15000"/>
                  </a:prstClr>
                </a:solidFill>
                <a:latin typeface="Arial Narrow" panose="020B0606020202030204" pitchFamily="34" charset="0"/>
                <a:cs typeface="Candara"/>
              </a:rPr>
              <a:t>Patients </a:t>
            </a:r>
            <a:r>
              <a:rPr lang="fr-CA" b="1" dirty="0">
                <a:latin typeface="Arial Narrow" pitchFamily="34" charset="0"/>
                <a:cs typeface="Candara"/>
              </a:rPr>
              <a:t>atteints de FA de plus en plus âgés et présentant des comorbidités (p. ex. insuffisance rénale) qui peuvent évoluer et s’aggraver dans le temps. </a:t>
            </a:r>
            <a:br>
              <a:rPr lang="fr-CA" b="1" dirty="0">
                <a:latin typeface="Arial Narrow" pitchFamily="34" charset="0"/>
                <a:cs typeface="Candara"/>
              </a:rPr>
            </a:br>
            <a:endParaRPr lang="en-CA" b="1" dirty="0">
              <a:solidFill>
                <a:prstClr val="black"/>
              </a:solidFill>
              <a:latin typeface="Arial Narrow" panose="020B0606020202030204" pitchFamily="34" charset="0"/>
              <a:cs typeface="Candara"/>
            </a:endParaRPr>
          </a:p>
          <a:p>
            <a:pPr marL="285750" indent="-285750" defTabSz="914400">
              <a:buClr>
                <a:srgbClr val="5BCCDF"/>
              </a:buClr>
              <a:buFont typeface="Wingdings" panose="05000000000000000000" pitchFamily="2" charset="2"/>
              <a:buChar char="§"/>
              <a:defRPr/>
            </a:pPr>
            <a:r>
              <a:rPr lang="fr-CA" b="1" dirty="0">
                <a:latin typeface="Arial Narrow" pitchFamily="34" charset="0"/>
                <a:cs typeface="Candara"/>
              </a:rPr>
              <a:t>Les AOD permettent tous de prévenir les AVC et sont tous sûrs comparativement à la warfarine. Ils présentent de légères différences permettant aux cliniciens de personnaliser leur sélection en fonction d’un contexte clinique spécifique.</a:t>
            </a:r>
            <a:endParaRPr lang="en-CA" b="1" dirty="0">
              <a:solidFill>
                <a:prstClr val="black"/>
              </a:solidFill>
              <a:latin typeface="Arial Narrow" panose="020B0606020202030204" pitchFamily="34" charset="0"/>
              <a:cs typeface="Candara"/>
            </a:endParaRPr>
          </a:p>
        </p:txBody>
      </p:sp>
      <p:pic>
        <p:nvPicPr>
          <p:cNvPr id="31" name="Picture 30" descr="CHRC-logo_blue.png">
            <a:extLst>
              <a:ext uri="{FF2B5EF4-FFF2-40B4-BE49-F238E27FC236}">
                <a16:creationId xmlns:a16="http://schemas.microsoft.com/office/drawing/2014/main" id="{408F17EA-0BB3-4139-ABC8-A54E34A509D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206029" y="6085781"/>
            <a:ext cx="716292" cy="712746"/>
          </a:xfrm>
          <a:prstGeom prst="rect">
            <a:avLst/>
          </a:prstGeom>
        </p:spPr>
      </p:pic>
      <p:pic>
        <p:nvPicPr>
          <p:cNvPr id="10" name="4E92DA43-5712-40E9-AFDC-2C1062C78C6F" descr="7646DFF2-B812-4635-AA57-5171E34E5A45@chrc">
            <a:extLst>
              <a:ext uri="{FF2B5EF4-FFF2-40B4-BE49-F238E27FC236}">
                <a16:creationId xmlns:a16="http://schemas.microsoft.com/office/drawing/2014/main" id="{D29EA404-0B61-48E5-BE2E-64FF844241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2589" y="176268"/>
            <a:ext cx="1729732" cy="98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5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1200329"/>
          </a:xfrm>
          <a:prstGeom prst="rect">
            <a:avLst/>
          </a:prstGeom>
          <a:noFill/>
        </p:spPr>
        <p:txBody>
          <a:bodyPr wrap="square">
            <a:spAutoFit/>
          </a:bodyPr>
          <a:lstStyle/>
          <a:p>
            <a:pPr>
              <a:defRPr/>
            </a:pPr>
            <a:r>
              <a:rPr lang="fr-BE" sz="3600" b="1" dirty="0">
                <a:solidFill>
                  <a:srgbClr val="002060"/>
                </a:solidFill>
                <a:latin typeface="Arial Narrow" panose="020B0606020202030204" pitchFamily="34" charset="0"/>
              </a:rPr>
              <a:t>Développement du programme</a:t>
            </a:r>
            <a:br>
              <a:rPr lang="fr-BE" sz="3600" b="1" dirty="0">
                <a:solidFill>
                  <a:srgbClr val="002060"/>
                </a:solidFill>
                <a:latin typeface="Arial Narrow" panose="020B0606020202030204" pitchFamily="34" charset="0"/>
              </a:rPr>
            </a:br>
            <a:endParaRPr lang="en-CA" sz="3600" b="1" dirty="0">
              <a:solidFill>
                <a:srgbClr val="1B1A5A"/>
              </a:solidFill>
              <a:latin typeface="Arial Narrow" panose="020B0606020202030204" pitchFamily="34" charset="0"/>
              <a:cs typeface="Aharoni" panose="02010803020104030203" pitchFamily="2" charset="-79"/>
            </a:endParaRPr>
          </a:p>
        </p:txBody>
      </p:sp>
      <p:sp>
        <p:nvSpPr>
          <p:cNvPr id="12" name="Content Placeholder 2">
            <a:extLst>
              <a:ext uri="{FF2B5EF4-FFF2-40B4-BE49-F238E27FC236}">
                <a16:creationId xmlns:a16="http://schemas.microsoft.com/office/drawing/2014/main" id="{BA3D864B-4606-4FCC-BD8E-A58C35A5AB22}"/>
              </a:ext>
            </a:extLst>
          </p:cNvPr>
          <p:cNvSpPr txBox="1">
            <a:spLocks/>
          </p:cNvSpPr>
          <p:nvPr/>
        </p:nvSpPr>
        <p:spPr>
          <a:xfrm>
            <a:off x="0" y="1440297"/>
            <a:ext cx="9118636" cy="141154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indent="-228600">
              <a:lnSpc>
                <a:spcPct val="100000"/>
              </a:lnSpc>
            </a:pPr>
            <a:r>
              <a:rPr lang="fr-CA" altLang="en-US" sz="2800" b="1" kern="0" dirty="0">
                <a:latin typeface="Arial Narrow" pitchFamily="34" charset="0"/>
                <a:sym typeface="Arial Narrow Bold" charset="0"/>
              </a:rPr>
              <a:t>Ce programme a été planifié par le Centre canadien de recherche  en cardiologie , un organisme  universitaire sans but lucratif, afin d’assurer l’intégrité scientifique, l’objectivité et la modération.</a:t>
            </a:r>
            <a:endParaRPr lang="fr-CA" sz="2800" dirty="0">
              <a:latin typeface="Arial Narrow" pitchFamily="34" charset="0"/>
            </a:endParaRPr>
          </a:p>
          <a:p>
            <a:pPr marL="228600" lvl="0" indent="-228600">
              <a:lnSpc>
                <a:spcPct val="100000"/>
              </a:lnSpc>
            </a:pPr>
            <a:endParaRPr lang="en-CA" sz="2800" b="1" dirty="0">
              <a:solidFill>
                <a:schemeClr val="tx1">
                  <a:lumMod val="85000"/>
                  <a:lumOff val="15000"/>
                </a:schemeClr>
              </a:solidFill>
              <a:latin typeface="Arial Narrow" panose="020B0606020202030204" pitchFamily="34" charset="0"/>
              <a:ea typeface="Calibri"/>
              <a:cs typeface="Lato"/>
            </a:endParaRPr>
          </a:p>
        </p:txBody>
      </p:sp>
      <p:sp>
        <p:nvSpPr>
          <p:cNvPr id="13" name="Rectangle 12">
            <a:extLst>
              <a:ext uri="{FF2B5EF4-FFF2-40B4-BE49-F238E27FC236}">
                <a16:creationId xmlns:a16="http://schemas.microsoft.com/office/drawing/2014/main" id="{B0DB2E30-C0BB-43B5-B292-12F38FC4E22C}"/>
              </a:ext>
            </a:extLst>
          </p:cNvPr>
          <p:cNvSpPr/>
          <p:nvPr/>
        </p:nvSpPr>
        <p:spPr>
          <a:xfrm>
            <a:off x="0" y="5072972"/>
            <a:ext cx="9144000" cy="584775"/>
          </a:xfrm>
          <a:prstGeom prst="rect">
            <a:avLst/>
          </a:prstGeom>
        </p:spPr>
        <p:txBody>
          <a:bodyPr wrap="square">
            <a:spAutoFit/>
          </a:bodyPr>
          <a:lstStyle/>
          <a:p>
            <a:pPr algn="ctr"/>
            <a:r>
              <a:rPr lang="fr-BE" sz="1600" b="1" dirty="0">
                <a:solidFill>
                  <a:srgbClr val="002060"/>
                </a:solidFill>
                <a:latin typeface="Arial Narrow" pitchFamily="34" charset="0"/>
              </a:rPr>
              <a:t>Ce programme a bénéficié d’une subvention à l’éducation et d’un soutien non financier </a:t>
            </a:r>
          </a:p>
          <a:p>
            <a:pPr algn="ctr"/>
            <a:r>
              <a:rPr lang="fr-BE" sz="1600" b="1" dirty="0">
                <a:solidFill>
                  <a:srgbClr val="002060"/>
                </a:solidFill>
                <a:latin typeface="Arial Narrow" pitchFamily="34" charset="0"/>
              </a:rPr>
              <a:t>de </a:t>
            </a:r>
            <a:r>
              <a:rPr lang="en-CA" sz="1600" b="1" dirty="0">
                <a:solidFill>
                  <a:srgbClr val="183059"/>
                </a:solidFill>
                <a:latin typeface="Arial Narrow" panose="020B0606020202030204" pitchFamily="34" charset="0"/>
                <a:cs typeface="Lato"/>
              </a:rPr>
              <a:t>BMS et de Pfizer Alliance Canada</a:t>
            </a:r>
          </a:p>
        </p:txBody>
      </p:sp>
      <p:pic>
        <p:nvPicPr>
          <p:cNvPr id="14" name="Picture 13" descr="CHRC logo_with text.psd">
            <a:extLst>
              <a:ext uri="{FF2B5EF4-FFF2-40B4-BE49-F238E27FC236}">
                <a16:creationId xmlns:a16="http://schemas.microsoft.com/office/drawing/2014/main" id="{5EB97257-5161-4738-943F-9A1403500FC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391262" y="3117835"/>
            <a:ext cx="2336112" cy="149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4E92DA43-5712-40E9-AFDC-2C1062C78C6F" descr="7646DFF2-B812-4635-AA57-5171E34E5A45@chrc">
            <a:extLst>
              <a:ext uri="{FF2B5EF4-FFF2-40B4-BE49-F238E27FC236}">
                <a16:creationId xmlns:a16="http://schemas.microsoft.com/office/drawing/2014/main" id="{D2467289-E482-45A9-A3B2-9CA7FD7F56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497" y="126338"/>
            <a:ext cx="1494821" cy="85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54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0" y="10734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45FEA6-91B3-4CEA-BDDB-78E11F2A9A3F}"/>
              </a:ext>
            </a:extLst>
          </p:cNvPr>
          <p:cNvSpPr/>
          <p:nvPr/>
        </p:nvSpPr>
        <p:spPr>
          <a:xfrm>
            <a:off x="161925" y="161141"/>
            <a:ext cx="8068238" cy="646331"/>
          </a:xfrm>
          <a:prstGeom prst="rect">
            <a:avLst/>
          </a:prstGeom>
          <a:noFill/>
        </p:spPr>
        <p:txBody>
          <a:bodyPr wrap="square">
            <a:spAutoFit/>
          </a:bodyPr>
          <a:lstStyle/>
          <a:p>
            <a:pPr lvl="0">
              <a:defRPr/>
            </a:pPr>
            <a:r>
              <a:rPr lang="fr-CA" sz="3600" b="1" dirty="0">
                <a:solidFill>
                  <a:srgbClr val="1B1A5A"/>
                </a:solidFill>
                <a:latin typeface="Arial Narrow" panose="020B0606020202030204" pitchFamily="34" charset="0"/>
                <a:cs typeface="Aharoni" panose="02010803020104030203" pitchFamily="2" charset="-79"/>
              </a:rPr>
              <a:t>Comité directeur</a:t>
            </a:r>
          </a:p>
        </p:txBody>
      </p:sp>
      <p:sp>
        <p:nvSpPr>
          <p:cNvPr id="10" name="Subtitle 2">
            <a:extLst>
              <a:ext uri="{FF2B5EF4-FFF2-40B4-BE49-F238E27FC236}">
                <a16:creationId xmlns:a16="http://schemas.microsoft.com/office/drawing/2014/main" id="{C11AAC30-43C8-4028-B912-5DF5570398DF}"/>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fr-CA" sz="1200" b="1" dirty="0">
                <a:solidFill>
                  <a:srgbClr val="1B1A5A"/>
                </a:solidFill>
                <a:latin typeface="Arial Narrow" pitchFamily="34" charset="0"/>
              </a:rPr>
              <a:t>Sylvain </a:t>
            </a:r>
            <a:r>
              <a:rPr lang="fr-CA" sz="1200" b="1" dirty="0" err="1">
                <a:solidFill>
                  <a:srgbClr val="1B1A5A"/>
                </a:solidFill>
                <a:latin typeface="Arial Narrow" pitchFamily="34" charset="0"/>
              </a:rPr>
              <a:t>Lanthier</a:t>
            </a:r>
            <a:r>
              <a:rPr lang="fr-CA" sz="1200" b="1" dirty="0">
                <a:solidFill>
                  <a:srgbClr val="1B1A5A"/>
                </a:solidFill>
                <a:latin typeface="Arial Narrow" pitchFamily="34" charset="0"/>
              </a:rPr>
              <a:t>, M.D.</a:t>
            </a:r>
            <a:br>
              <a:rPr lang="fr-CA" sz="1200" b="1" dirty="0">
                <a:latin typeface="Arial Narrow" pitchFamily="34" charset="0"/>
              </a:rPr>
            </a:br>
            <a:r>
              <a:rPr lang="fr-CA" sz="1200" dirty="0">
                <a:latin typeface="Arial Narrow" pitchFamily="34" charset="0"/>
              </a:rPr>
              <a:t>Neurologue</a:t>
            </a:r>
          </a:p>
          <a:p>
            <a:r>
              <a:rPr lang="fr-CA" sz="1200" dirty="0">
                <a:latin typeface="Arial Narrow" pitchFamily="34" charset="0"/>
              </a:rPr>
              <a:t>Programme neuro-vasculaire, CHUM</a:t>
            </a:r>
          </a:p>
          <a:p>
            <a:r>
              <a:rPr lang="fr-CA" sz="1200" dirty="0">
                <a:latin typeface="Arial Narrow" pitchFamily="34" charset="0"/>
              </a:rPr>
              <a:t>Professeur agrégé, Université de Montréal</a:t>
            </a:r>
          </a:p>
          <a:p>
            <a:r>
              <a:rPr lang="fr-CA" sz="1200" dirty="0">
                <a:latin typeface="Arial Narrow" pitchFamily="34" charset="0"/>
              </a:rPr>
              <a:t>Montréal, Québec</a:t>
            </a: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John K. Marshall, M.D. </a:t>
            </a:r>
          </a:p>
          <a:p>
            <a:r>
              <a:rPr lang="fr-CA" sz="1200" dirty="0">
                <a:latin typeface="Arial Narrow" panose="020B0606020202030204" pitchFamily="34" charset="0"/>
                <a:cs typeface="Lato"/>
              </a:rPr>
              <a:t>Professeur de médecine et Directeur de la Division de gastro-entérologie</a:t>
            </a:r>
          </a:p>
          <a:p>
            <a:r>
              <a:rPr lang="fr-CA" sz="1200" dirty="0">
                <a:latin typeface="Arial Narrow" panose="020B0606020202030204" pitchFamily="34" charset="0"/>
                <a:cs typeface="Lato"/>
              </a:rPr>
              <a:t>Université McMaster </a:t>
            </a:r>
          </a:p>
          <a:p>
            <a:r>
              <a:rPr lang="fr-CA" sz="1200" dirty="0">
                <a:latin typeface="Arial Narrow" panose="020B0606020202030204" pitchFamily="34" charset="0"/>
                <a:cs typeface="Lato"/>
              </a:rPr>
              <a:t>Hamilton, Ontario</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L. Brent Mitchell, M.D.</a:t>
            </a:r>
            <a:br>
              <a:rPr lang="fr-CA" sz="1200" b="1" dirty="0">
                <a:latin typeface="Arial Narrow" pitchFamily="34" charset="0"/>
              </a:rPr>
            </a:br>
            <a:r>
              <a:rPr lang="fr-CA" sz="1200" dirty="0">
                <a:latin typeface="Arial Narrow" pitchFamily="34" charset="0"/>
              </a:rPr>
              <a:t>Cardiologue - </a:t>
            </a:r>
            <a:r>
              <a:rPr lang="fr-CA" sz="1200" dirty="0" err="1">
                <a:latin typeface="Arial Narrow" pitchFamily="34" charset="0"/>
              </a:rPr>
              <a:t>Électrophysiologiste</a:t>
            </a:r>
            <a:br>
              <a:rPr lang="fr-CA" sz="1200" dirty="0">
                <a:latin typeface="Arial Narrow" pitchFamily="34" charset="0"/>
              </a:rPr>
            </a:br>
            <a:r>
              <a:rPr lang="fr-CA" sz="1200" dirty="0">
                <a:latin typeface="Arial Narrow" pitchFamily="34" charset="0"/>
              </a:rPr>
              <a:t>Professeur, Département des sciences cardiaques</a:t>
            </a:r>
          </a:p>
          <a:p>
            <a:r>
              <a:rPr lang="fr-CA" sz="1200" dirty="0" err="1">
                <a:latin typeface="Arial Narrow" pitchFamily="34" charset="0"/>
              </a:rPr>
              <a:t>Libin</a:t>
            </a:r>
            <a:r>
              <a:rPr lang="fr-CA" sz="1200" dirty="0">
                <a:latin typeface="Arial Narrow" pitchFamily="34" charset="0"/>
              </a:rPr>
              <a:t> </a:t>
            </a:r>
            <a:r>
              <a:rPr lang="fr-CA" sz="1200" dirty="0" err="1">
                <a:latin typeface="Arial Narrow" pitchFamily="34" charset="0"/>
              </a:rPr>
              <a:t>Cardiovascular</a:t>
            </a:r>
            <a:r>
              <a:rPr lang="fr-CA" sz="1200" dirty="0">
                <a:latin typeface="Arial Narrow" pitchFamily="34" charset="0"/>
              </a:rPr>
              <a:t> Institute of Alberta</a:t>
            </a:r>
          </a:p>
          <a:p>
            <a:r>
              <a:rPr lang="fr-CA" sz="1200" dirty="0">
                <a:latin typeface="Arial Narrow" pitchFamily="34" charset="0"/>
              </a:rPr>
              <a:t>Université de Calgary</a:t>
            </a:r>
            <a:br>
              <a:rPr lang="fr-CA" sz="1200" dirty="0">
                <a:latin typeface="Arial Narrow" pitchFamily="34" charset="0"/>
              </a:rPr>
            </a:br>
            <a:r>
              <a:rPr lang="fr-CA" sz="1200" dirty="0" err="1">
                <a:latin typeface="Arial Narrow" pitchFamily="34" charset="0"/>
              </a:rPr>
              <a:t>Calgary</a:t>
            </a:r>
            <a:r>
              <a:rPr lang="fr-CA" sz="1200" dirty="0">
                <a:latin typeface="Arial Narrow" pitchFamily="34" charset="0"/>
              </a:rPr>
              <a:t>, Alberta</a:t>
            </a:r>
          </a:p>
        </p:txBody>
      </p:sp>
      <p:sp>
        <p:nvSpPr>
          <p:cNvPr id="11" name="Subtitle 2">
            <a:extLst>
              <a:ext uri="{FF2B5EF4-FFF2-40B4-BE49-F238E27FC236}">
                <a16:creationId xmlns:a16="http://schemas.microsoft.com/office/drawing/2014/main" id="{650E037E-21CA-4CD7-8A84-CC2A5F36B838}"/>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pPr defTabSz="914400"/>
            <a:r>
              <a:rPr lang="fr-CA" sz="1200" b="1" dirty="0">
                <a:solidFill>
                  <a:srgbClr val="002060"/>
                </a:solidFill>
                <a:latin typeface="Arial Narrow" panose="020B0606020202030204" pitchFamily="34" charset="0"/>
                <a:cs typeface="Lato"/>
              </a:rPr>
              <a:t>Daniel </a:t>
            </a:r>
            <a:r>
              <a:rPr lang="fr-CA" sz="1200" b="1" dirty="0" err="1">
                <a:solidFill>
                  <a:srgbClr val="002060"/>
                </a:solidFill>
                <a:latin typeface="Arial Narrow" panose="020B0606020202030204" pitchFamily="34" charset="0"/>
                <a:cs typeface="Lato"/>
              </a:rPr>
              <a:t>Ngui</a:t>
            </a:r>
            <a:r>
              <a:rPr lang="fr-CA" sz="1200" b="1" dirty="0">
                <a:solidFill>
                  <a:srgbClr val="002060"/>
                </a:solidFill>
                <a:latin typeface="Arial Narrow" panose="020B0606020202030204" pitchFamily="34" charset="0"/>
                <a:cs typeface="Lato"/>
              </a:rPr>
              <a:t>, M.D.</a:t>
            </a:r>
            <a:endParaRPr lang="fr-CA" sz="1200" dirty="0">
              <a:solidFill>
                <a:srgbClr val="002060"/>
              </a:solidFill>
              <a:latin typeface="Arial Narrow" panose="020B0606020202030204" pitchFamily="34" charset="0"/>
              <a:cs typeface="Lato"/>
            </a:endParaRPr>
          </a:p>
          <a:p>
            <a:pPr defTabSz="914400"/>
            <a:r>
              <a:rPr lang="fr-CA" sz="1200" dirty="0">
                <a:solidFill>
                  <a:prstClr val="black"/>
                </a:solidFill>
                <a:latin typeface="Arial Narrow" panose="020B0606020202030204" pitchFamily="34" charset="0"/>
                <a:cs typeface="Lato"/>
              </a:rPr>
              <a:t>Médecin de famille</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Chef clinique, Fraser Street </a:t>
            </a:r>
            <a:r>
              <a:rPr lang="fr-CA" sz="1200" dirty="0" err="1">
                <a:solidFill>
                  <a:prstClr val="black"/>
                </a:solidFill>
                <a:latin typeface="Arial Narrow" panose="020B0606020202030204" pitchFamily="34" charset="0"/>
                <a:cs typeface="Lato"/>
              </a:rPr>
              <a:t>Medical</a:t>
            </a:r>
            <a:r>
              <a:rPr lang="fr-CA" sz="1200" dirty="0">
                <a:solidFill>
                  <a:prstClr val="black"/>
                </a:solidFill>
                <a:latin typeface="Arial Narrow" panose="020B0606020202030204" pitchFamily="34" charset="0"/>
                <a:cs typeface="Lato"/>
              </a:rPr>
              <a:t> </a:t>
            </a:r>
          </a:p>
          <a:p>
            <a:pPr defTabSz="914400"/>
            <a:r>
              <a:rPr lang="fr-CA" sz="1200" dirty="0">
                <a:solidFill>
                  <a:prstClr val="black"/>
                </a:solidFill>
                <a:latin typeface="Arial Narrow" panose="020B0606020202030204" pitchFamily="34" charset="0"/>
                <a:cs typeface="Lato"/>
              </a:rPr>
              <a:t>Professeur agrégé de clinique</a:t>
            </a:r>
          </a:p>
          <a:p>
            <a:pPr defTabSz="914400"/>
            <a:r>
              <a:rPr lang="fr-CA" sz="1200" dirty="0">
                <a:solidFill>
                  <a:prstClr val="black"/>
                </a:solidFill>
                <a:latin typeface="Arial Narrow" panose="020B0606020202030204" pitchFamily="34" charset="0"/>
                <a:cs typeface="Lato"/>
              </a:rPr>
              <a:t>Département de médecine familiale de l’Université de C.-B.</a:t>
            </a:r>
            <a:br>
              <a:rPr lang="fr-CA" sz="1200" dirty="0">
                <a:solidFill>
                  <a:prstClr val="black"/>
                </a:solidFill>
                <a:latin typeface="Arial Narrow" panose="020B0606020202030204" pitchFamily="34" charset="0"/>
                <a:cs typeface="Lato"/>
              </a:rPr>
            </a:br>
            <a:r>
              <a:rPr lang="fr-CA" sz="1200" dirty="0">
                <a:solidFill>
                  <a:prstClr val="black"/>
                </a:solidFill>
                <a:latin typeface="Arial Narrow" panose="020B0606020202030204" pitchFamily="34" charset="0"/>
                <a:cs typeface="Lato"/>
              </a:rPr>
              <a:t>Vancouver, Colombie-Britannique</a:t>
            </a:r>
          </a:p>
          <a:p>
            <a:r>
              <a:rPr lang="fr-CA" sz="1200" dirty="0">
                <a:latin typeface="Arial Narrow" panose="020B0606020202030204" pitchFamily="34" charset="0"/>
                <a:cs typeface="Lato"/>
              </a:rPr>
              <a:t> </a:t>
            </a:r>
          </a:p>
          <a:p>
            <a:r>
              <a:rPr lang="fr-CA" sz="1200" b="1" dirty="0">
                <a:solidFill>
                  <a:srgbClr val="1B1A5A"/>
                </a:solidFill>
                <a:latin typeface="Arial Narrow" panose="020B0606020202030204" pitchFamily="34" charset="0"/>
                <a:cs typeface="Lato"/>
              </a:rPr>
              <a:t>Isabelle </a:t>
            </a:r>
            <a:r>
              <a:rPr lang="fr-CA" sz="1200" b="1" dirty="0" err="1">
                <a:solidFill>
                  <a:srgbClr val="1B1A5A"/>
                </a:solidFill>
                <a:latin typeface="Arial Narrow" panose="020B0606020202030204" pitchFamily="34" charset="0"/>
                <a:cs typeface="Lato"/>
              </a:rPr>
              <a:t>Noiseux</a:t>
            </a:r>
            <a:r>
              <a:rPr lang="fr-CA" sz="1200" b="1" dirty="0">
                <a:solidFill>
                  <a:srgbClr val="1B1A5A"/>
                </a:solidFill>
                <a:latin typeface="Arial Narrow" panose="020B0606020202030204" pitchFamily="34" charset="0"/>
                <a:cs typeface="Lato"/>
              </a:rPr>
              <a:t>, M.D.</a:t>
            </a:r>
          </a:p>
          <a:p>
            <a:r>
              <a:rPr lang="fr-CA" sz="1200" dirty="0">
                <a:latin typeface="Arial Narrow" panose="020B0606020202030204" pitchFamily="34" charset="0"/>
                <a:cs typeface="Lato"/>
              </a:rPr>
              <a:t>Directrice adjointe à la direction de la formation professionnelle</a:t>
            </a:r>
          </a:p>
          <a:p>
            <a:r>
              <a:rPr lang="fr-CA" sz="1200" dirty="0">
                <a:latin typeface="Arial Narrow" panose="020B0606020202030204" pitchFamily="34" charset="0"/>
                <a:cs typeface="Lato"/>
              </a:rPr>
              <a:t>FMOQ</a:t>
            </a:r>
          </a:p>
          <a:p>
            <a:endParaRPr lang="fr-CA" sz="1200" dirty="0">
              <a:latin typeface="Arial Narrow" panose="020B0606020202030204" pitchFamily="34" charset="0"/>
              <a:cs typeface="Lato"/>
            </a:endParaRPr>
          </a:p>
          <a:p>
            <a:r>
              <a:rPr lang="fr-CA" sz="1200" b="1" dirty="0" err="1">
                <a:solidFill>
                  <a:srgbClr val="1B1A5A"/>
                </a:solidFill>
                <a:latin typeface="Arial Narrow" panose="020B0606020202030204" pitchFamily="34" charset="0"/>
                <a:cs typeface="Lato"/>
              </a:rPr>
              <a:t>Faisal</a:t>
            </a:r>
            <a:r>
              <a:rPr lang="fr-CA" sz="1200" b="1" dirty="0">
                <a:solidFill>
                  <a:srgbClr val="1B1A5A"/>
                </a:solidFill>
                <a:latin typeface="Arial Narrow" panose="020B0606020202030204" pitchFamily="34" charset="0"/>
                <a:cs typeface="Lato"/>
              </a:rPr>
              <a:t> </a:t>
            </a:r>
            <a:r>
              <a:rPr lang="fr-CA" sz="1200" b="1" dirty="0" err="1">
                <a:solidFill>
                  <a:srgbClr val="1B1A5A"/>
                </a:solidFill>
                <a:latin typeface="Arial Narrow" panose="020B0606020202030204" pitchFamily="34" charset="0"/>
                <a:cs typeface="Lato"/>
              </a:rPr>
              <a:t>Rehman</a:t>
            </a:r>
            <a:r>
              <a:rPr lang="fr-CA" sz="1200" b="1" dirty="0">
                <a:solidFill>
                  <a:srgbClr val="1B1A5A"/>
                </a:solidFill>
                <a:latin typeface="Arial Narrow" panose="020B0606020202030204" pitchFamily="34" charset="0"/>
                <a:cs typeface="Lato"/>
              </a:rPr>
              <a:t>, M.D.</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Professeur de médecine</a:t>
            </a:r>
          </a:p>
          <a:p>
            <a:r>
              <a:rPr lang="fr-CA" sz="1200" dirty="0">
                <a:latin typeface="Arial Narrow" panose="020B0606020202030204" pitchFamily="34" charset="0"/>
                <a:cs typeface="Lato"/>
              </a:rPr>
              <a:t>École de médecine et de dentisterie </a:t>
            </a:r>
            <a:r>
              <a:rPr lang="fr-CA" sz="1200" dirty="0" err="1">
                <a:latin typeface="Arial Narrow" panose="020B0606020202030204" pitchFamily="34" charset="0"/>
                <a:cs typeface="Lato"/>
              </a:rPr>
              <a:t>Schulich</a:t>
            </a:r>
            <a:endParaRPr lang="fr-CA" sz="1200" dirty="0">
              <a:latin typeface="Arial Narrow" panose="020B0606020202030204" pitchFamily="34" charset="0"/>
              <a:cs typeface="Lato"/>
            </a:endParaRPr>
          </a:p>
          <a:p>
            <a:r>
              <a:rPr lang="fr-CA" sz="1200" dirty="0">
                <a:latin typeface="Arial Narrow" panose="020B0606020202030204" pitchFamily="34" charset="0"/>
                <a:cs typeface="Lato"/>
              </a:rPr>
              <a:t>Université de Western Ontario, Ontario</a:t>
            </a:r>
            <a:r>
              <a:rPr lang="fr-BE" sz="1200" dirty="0">
                <a:latin typeface="Arial Narrow" panose="020B0606020202030204" pitchFamily="34" charset="0"/>
                <a:cs typeface="Lato"/>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fr-BE" sz="1200" b="0" i="0" u="none" strike="noStrike" kern="1200" cap="none" spc="0" normalizeH="0" baseline="0" dirty="0">
              <a:ln>
                <a:noFill/>
              </a:ln>
              <a:solidFill>
                <a:schemeClr val="tx1">
                  <a:tint val="75000"/>
                </a:schemeClr>
              </a:solidFill>
              <a:effectLst/>
              <a:uLnTx/>
              <a:uFillTx/>
              <a:latin typeface="Arial Narrow" panose="020B0606020202030204" pitchFamily="34" charset="0"/>
              <a:cs typeface="Lato"/>
            </a:endParaRPr>
          </a:p>
        </p:txBody>
      </p:sp>
      <p:sp>
        <p:nvSpPr>
          <p:cNvPr id="15" name="TextBox 14">
            <a:extLst>
              <a:ext uri="{FF2B5EF4-FFF2-40B4-BE49-F238E27FC236}">
                <a16:creationId xmlns:a16="http://schemas.microsoft.com/office/drawing/2014/main" id="{1823A46D-38B4-4F76-9D77-6EE1BC90EAB4}"/>
              </a:ext>
            </a:extLst>
          </p:cNvPr>
          <p:cNvSpPr txBox="1"/>
          <p:nvPr/>
        </p:nvSpPr>
        <p:spPr>
          <a:xfrm>
            <a:off x="79848" y="1373072"/>
            <a:ext cx="2221464" cy="4893647"/>
          </a:xfrm>
          <a:prstGeom prst="rect">
            <a:avLst/>
          </a:prstGeom>
          <a:noFill/>
        </p:spPr>
        <p:txBody>
          <a:bodyPr wrap="square" rtlCol="0">
            <a:spAutoFit/>
          </a:bodyPr>
          <a:lstStyle/>
          <a:p>
            <a:r>
              <a:rPr lang="fr-CA" sz="1200" b="1" dirty="0">
                <a:solidFill>
                  <a:srgbClr val="1B1A5A"/>
                </a:solidFill>
                <a:latin typeface="Arial Narrow" pitchFamily="34" charset="0"/>
              </a:rPr>
              <a:t>George Honos, M.D.</a:t>
            </a:r>
            <a:br>
              <a:rPr lang="fr-CA" sz="1200" b="1" dirty="0">
                <a:solidFill>
                  <a:srgbClr val="1B1A5A"/>
                </a:solidFill>
                <a:latin typeface="Arial Narrow" pitchFamily="34" charset="0"/>
              </a:rPr>
            </a:br>
            <a:r>
              <a:rPr lang="fr-CA" sz="1200" b="1" dirty="0">
                <a:solidFill>
                  <a:srgbClr val="1B1A5A"/>
                </a:solidFill>
                <a:latin typeface="Arial Narrow" pitchFamily="34" charset="0"/>
              </a:rPr>
              <a:t>Président du programme Enjeux Cliniques</a:t>
            </a:r>
            <a:br>
              <a:rPr lang="fr-CA" sz="1200" b="1" dirty="0">
                <a:solidFill>
                  <a:srgbClr val="C00000"/>
                </a:solidFill>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médical du regroupement</a:t>
            </a:r>
            <a:br>
              <a:rPr lang="fr-CA" sz="1200" dirty="0">
                <a:latin typeface="Arial Narrow" pitchFamily="34" charset="0"/>
              </a:rPr>
            </a:br>
            <a:r>
              <a:rPr lang="fr-CA" sz="1200" dirty="0">
                <a:latin typeface="Arial Narrow" pitchFamily="34" charset="0"/>
              </a:rPr>
              <a:t>clientèle cardiovasculaire, CHUM</a:t>
            </a:r>
            <a:br>
              <a:rPr lang="fr-CA" sz="1200" dirty="0">
                <a:latin typeface="Arial Narrow" pitchFamily="34" charset="0"/>
              </a:rPr>
            </a:br>
            <a:r>
              <a:rPr lang="fr-CA" sz="1200" dirty="0">
                <a:latin typeface="Arial Narrow" pitchFamily="34" charset="0"/>
              </a:rPr>
              <a:t>Professeur agrégé de médecine</a:t>
            </a:r>
            <a:br>
              <a:rPr lang="fr-CA" sz="1200" dirty="0">
                <a:latin typeface="Arial Narrow" pitchFamily="34" charset="0"/>
              </a:rPr>
            </a:br>
            <a:r>
              <a:rPr lang="fr-CA" sz="1200" dirty="0">
                <a:latin typeface="Arial Narrow" pitchFamily="34" charset="0"/>
              </a:rPr>
              <a:t>Université de Montréal</a:t>
            </a:r>
            <a:br>
              <a:rPr lang="fr-CA" sz="1200" dirty="0">
                <a:latin typeface="Arial Narrow" pitchFamily="34" charset="0"/>
              </a:rPr>
            </a:br>
            <a:r>
              <a:rPr lang="fr-CA" sz="1200" dirty="0">
                <a:latin typeface="Arial Narrow" pitchFamily="34" charset="0"/>
              </a:rPr>
              <a:t>Montréal, Québec</a:t>
            </a:r>
          </a:p>
          <a:p>
            <a:r>
              <a:rPr lang="fr-CA" sz="1200" b="1" dirty="0">
                <a:latin typeface="Arial Narrow" pitchFamily="34" charset="0"/>
              </a:rPr>
              <a:t> </a:t>
            </a:r>
            <a:endParaRPr lang="fr-CA" sz="1200" dirty="0">
              <a:latin typeface="Arial Narrow" pitchFamily="34" charset="0"/>
            </a:endParaRPr>
          </a:p>
          <a:p>
            <a:endParaRPr lang="fr-CA" sz="1200" dirty="0">
              <a:latin typeface="Arial Narrow" panose="020B0606020202030204" pitchFamily="34" charset="0"/>
              <a:cs typeface="Lato"/>
            </a:endParaRPr>
          </a:p>
          <a:p>
            <a:r>
              <a:rPr lang="fr-CA" sz="1200" b="1" dirty="0">
                <a:solidFill>
                  <a:srgbClr val="1B1A5A"/>
                </a:solidFill>
                <a:latin typeface="Arial Narrow" panose="020B0606020202030204" pitchFamily="34" charset="0"/>
                <a:cs typeface="Lato"/>
              </a:rPr>
              <a:t>Jacques Bouchard M.D. </a:t>
            </a:r>
          </a:p>
          <a:p>
            <a:r>
              <a:rPr lang="fr-CA" sz="1200" dirty="0">
                <a:latin typeface="Arial Narrow" panose="020B0606020202030204" pitchFamily="34" charset="0"/>
                <a:cs typeface="Lato"/>
              </a:rPr>
              <a:t>Professeur agrégé de médecine clinique </a:t>
            </a:r>
          </a:p>
          <a:p>
            <a:r>
              <a:rPr lang="fr-CA" sz="1200" dirty="0">
                <a:latin typeface="Arial Narrow" panose="020B0606020202030204" pitchFamily="34" charset="0"/>
                <a:cs typeface="Lato"/>
              </a:rPr>
              <a:t>Université Laval , Québec </a:t>
            </a:r>
          </a:p>
          <a:p>
            <a:r>
              <a:rPr lang="fr-CA" sz="1200" dirty="0">
                <a:latin typeface="Arial Narrow" panose="020B0606020202030204" pitchFamily="34" charset="0"/>
                <a:cs typeface="Lato"/>
              </a:rPr>
              <a:t>Chef, département de médecine </a:t>
            </a:r>
          </a:p>
          <a:p>
            <a:r>
              <a:rPr lang="fr-CA" sz="1200" dirty="0">
                <a:latin typeface="Arial Narrow" panose="020B0606020202030204" pitchFamily="34" charset="0"/>
                <a:cs typeface="Lato"/>
              </a:rPr>
              <a:t>Hôpital de la Malbaie . Québec</a:t>
            </a:r>
          </a:p>
          <a:p>
            <a:endParaRPr lang="fr-CA" sz="1200" dirty="0">
              <a:latin typeface="Arial Narrow" panose="020B0606020202030204" pitchFamily="34" charset="0"/>
              <a:cs typeface="Lato"/>
            </a:endParaRPr>
          </a:p>
          <a:p>
            <a:r>
              <a:rPr lang="fr-CA" sz="1200" b="1" dirty="0">
                <a:solidFill>
                  <a:srgbClr val="1B1A5A"/>
                </a:solidFill>
                <a:latin typeface="Arial Narrow" pitchFamily="34" charset="0"/>
              </a:rPr>
              <a:t>Paul Dorian, M.D.</a:t>
            </a:r>
            <a:br>
              <a:rPr lang="fr-CA" sz="1200" dirty="0">
                <a:latin typeface="Arial Narrow" pitchFamily="34" charset="0"/>
              </a:rPr>
            </a:br>
            <a:r>
              <a:rPr lang="fr-CA" sz="1200" dirty="0">
                <a:latin typeface="Arial Narrow" pitchFamily="34" charset="0"/>
              </a:rPr>
              <a:t>Cardiologue</a:t>
            </a:r>
            <a:br>
              <a:rPr lang="fr-CA" sz="1200" dirty="0">
                <a:latin typeface="Arial Narrow" pitchFamily="34" charset="0"/>
              </a:rPr>
            </a:br>
            <a:r>
              <a:rPr lang="fr-CA" sz="1200" dirty="0">
                <a:latin typeface="Arial Narrow" pitchFamily="34" charset="0"/>
              </a:rPr>
              <a:t>Directeur, Division de cardiologie</a:t>
            </a:r>
            <a:br>
              <a:rPr lang="fr-CA" sz="1200" dirty="0">
                <a:latin typeface="Arial Narrow" pitchFamily="34" charset="0"/>
              </a:rPr>
            </a:br>
            <a:r>
              <a:rPr lang="fr-CA" sz="1200" dirty="0">
                <a:latin typeface="Arial Narrow" pitchFamily="34" charset="0"/>
              </a:rPr>
              <a:t>Professeur de médecine</a:t>
            </a:r>
            <a:br>
              <a:rPr lang="fr-CA" sz="1200" dirty="0">
                <a:latin typeface="Arial Narrow" pitchFamily="34" charset="0"/>
              </a:rPr>
            </a:br>
            <a:r>
              <a:rPr lang="fr-CA" sz="1200" dirty="0">
                <a:latin typeface="Arial Narrow" pitchFamily="34" charset="0"/>
              </a:rPr>
              <a:t>Hôpital St. Michael</a:t>
            </a:r>
            <a:br>
              <a:rPr lang="fr-CA" sz="1200" dirty="0">
                <a:latin typeface="Arial Narrow" pitchFamily="34" charset="0"/>
              </a:rPr>
            </a:br>
            <a:r>
              <a:rPr lang="fr-CA" sz="1200" dirty="0">
                <a:latin typeface="Arial Narrow" pitchFamily="34" charset="0"/>
              </a:rPr>
              <a:t>Université de Toronto</a:t>
            </a:r>
            <a:br>
              <a:rPr lang="fr-CA" sz="1200" dirty="0">
                <a:latin typeface="Arial Narrow" pitchFamily="34" charset="0"/>
              </a:rPr>
            </a:br>
            <a:r>
              <a:rPr lang="fr-CA" sz="1200" dirty="0" err="1">
                <a:latin typeface="Arial Narrow" pitchFamily="34" charset="0"/>
              </a:rPr>
              <a:t>Toronto</a:t>
            </a:r>
            <a:r>
              <a:rPr lang="fr-CA" sz="1200" dirty="0">
                <a:latin typeface="Arial Narrow" pitchFamily="34" charset="0"/>
              </a:rPr>
              <a:t>, Ontario</a:t>
            </a:r>
            <a:endParaRPr lang="fr-CA" sz="1200" dirty="0">
              <a:latin typeface="Arial Narrow" panose="020B0606020202030204" pitchFamily="34" charset="0"/>
              <a:cs typeface="Lato"/>
            </a:endParaRPr>
          </a:p>
        </p:txBody>
      </p:sp>
      <p:sp>
        <p:nvSpPr>
          <p:cNvPr id="2" name="Rectangle 1">
            <a:extLst>
              <a:ext uri="{FF2B5EF4-FFF2-40B4-BE49-F238E27FC236}">
                <a16:creationId xmlns:a16="http://schemas.microsoft.com/office/drawing/2014/main" id="{C5ED892F-A270-4C19-812A-112CE7D0941F}"/>
              </a:ext>
            </a:extLst>
          </p:cNvPr>
          <p:cNvSpPr/>
          <p:nvPr/>
        </p:nvSpPr>
        <p:spPr>
          <a:xfrm>
            <a:off x="2301312" y="1361392"/>
            <a:ext cx="2550088" cy="5660011"/>
          </a:xfrm>
          <a:prstGeom prst="rect">
            <a:avLst/>
          </a:prstGeom>
        </p:spPr>
        <p:txBody>
          <a:bodyPr wrap="square">
            <a:spAutoFit/>
          </a:bodyPr>
          <a:lstStyle/>
          <a:p>
            <a:r>
              <a:rPr lang="fr-BE" sz="1200" b="1" dirty="0">
                <a:solidFill>
                  <a:srgbClr val="1B1A5A"/>
                </a:solidFill>
                <a:latin typeface="Arial Narrow" panose="020B0606020202030204" pitchFamily="34" charset="0"/>
                <a:cs typeface="Lato"/>
              </a:rPr>
              <a:t>Indy (</a:t>
            </a:r>
            <a:r>
              <a:rPr lang="fr-BE" sz="1200" b="1" dirty="0" err="1">
                <a:solidFill>
                  <a:srgbClr val="1B1A5A"/>
                </a:solidFill>
                <a:latin typeface="Arial Narrow" panose="020B0606020202030204" pitchFamily="34" charset="0"/>
                <a:cs typeface="Lato"/>
              </a:rPr>
              <a:t>Indraneel</a:t>
            </a:r>
            <a:r>
              <a:rPr lang="fr-BE" sz="1200" b="1" dirty="0">
                <a:solidFill>
                  <a:srgbClr val="1B1A5A"/>
                </a:solidFill>
                <a:latin typeface="Arial Narrow" panose="020B0606020202030204" pitchFamily="34" charset="0"/>
                <a:cs typeface="Lato"/>
              </a:rPr>
              <a:t>) </a:t>
            </a:r>
            <a:r>
              <a:rPr lang="fr-BE" sz="1200" b="1" dirty="0" err="1">
                <a:solidFill>
                  <a:srgbClr val="1B1A5A"/>
                </a:solidFill>
                <a:latin typeface="Arial Narrow" panose="020B0606020202030204" pitchFamily="34" charset="0"/>
                <a:cs typeface="Lato"/>
              </a:rPr>
              <a:t>Ghosh</a:t>
            </a:r>
            <a:r>
              <a:rPr lang="fr-BE" sz="1200" b="1" dirty="0">
                <a:solidFill>
                  <a:srgbClr val="1B1A5A"/>
                </a:solidFill>
                <a:latin typeface="Arial Narrow" panose="020B0606020202030204" pitchFamily="34" charset="0"/>
                <a:cs typeface="Lato"/>
              </a:rPr>
              <a:t>, M.D.</a:t>
            </a:r>
          </a:p>
          <a:p>
            <a:r>
              <a:rPr lang="fr-BE" sz="1200" dirty="0">
                <a:latin typeface="Arial Narrow" panose="020B0606020202030204" pitchFamily="34" charset="0"/>
                <a:cs typeface="Lato"/>
              </a:rPr>
              <a:t>Professeur de clinique adjoint, Université McMaster </a:t>
            </a:r>
          </a:p>
          <a:p>
            <a:r>
              <a:rPr lang="fr-BE" sz="1200" dirty="0">
                <a:latin typeface="Arial Narrow" panose="020B0606020202030204" pitchFamily="34" charset="0"/>
                <a:cs typeface="Lato"/>
              </a:rPr>
              <a:t>Urgentiste au sein de </a:t>
            </a:r>
            <a:r>
              <a:rPr lang="fr-BE" sz="1200" dirty="0" err="1">
                <a:latin typeface="Arial Narrow" panose="020B0606020202030204" pitchFamily="34" charset="0"/>
                <a:cs typeface="Lato"/>
              </a:rPr>
              <a:t>Trillium</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Health</a:t>
            </a:r>
            <a:r>
              <a:rPr lang="fr-BE" sz="1200" dirty="0">
                <a:latin typeface="Arial Narrow" panose="020B0606020202030204" pitchFamily="34" charset="0"/>
                <a:cs typeface="Lato"/>
              </a:rPr>
              <a:t> </a:t>
            </a:r>
            <a:r>
              <a:rPr lang="fr-BE" sz="1200" dirty="0" err="1">
                <a:latin typeface="Arial Narrow" panose="020B0606020202030204" pitchFamily="34" charset="0"/>
                <a:cs typeface="Lato"/>
              </a:rPr>
              <a:t>Partners</a:t>
            </a:r>
            <a:endParaRPr lang="fr-BE" sz="1200" dirty="0">
              <a:latin typeface="Arial Narrow" panose="020B0606020202030204" pitchFamily="34" charset="0"/>
              <a:cs typeface="Lato"/>
            </a:endParaRPr>
          </a:p>
          <a:p>
            <a:endParaRPr lang="fr-BE" sz="1200" dirty="0">
              <a:latin typeface="Arial Narrow" panose="020B0606020202030204" pitchFamily="34" charset="0"/>
              <a:cs typeface="Lato"/>
            </a:endParaRPr>
          </a:p>
          <a:p>
            <a:pPr defTabSz="914400"/>
            <a:r>
              <a:rPr lang="fr-BE" sz="1200" b="1" dirty="0" err="1">
                <a:solidFill>
                  <a:srgbClr val="002060"/>
                </a:solidFill>
                <a:latin typeface="Arial Narrow" panose="020B0606020202030204" pitchFamily="34" charset="0"/>
                <a:cs typeface="Lato"/>
              </a:rPr>
              <a:t>Shaun</a:t>
            </a:r>
            <a:r>
              <a:rPr lang="fr-BE" sz="1200" b="1" dirty="0">
                <a:solidFill>
                  <a:srgbClr val="002060"/>
                </a:solidFill>
                <a:latin typeface="Arial Narrow" panose="020B0606020202030204" pitchFamily="34" charset="0"/>
                <a:cs typeface="Lato"/>
              </a:rPr>
              <a:t> Goodman, M.D.</a:t>
            </a:r>
          </a:p>
          <a:p>
            <a:pPr defTabSz="914400"/>
            <a:r>
              <a:rPr lang="fr-BE" sz="1200" dirty="0">
                <a:solidFill>
                  <a:prstClr val="black"/>
                </a:solidFill>
                <a:latin typeface="Arial Narrow" panose="020B0606020202030204" pitchFamily="34" charset="0"/>
                <a:cs typeface="Lato"/>
              </a:rPr>
              <a:t>Chef adjoint, Division de cardiologie, Hôpital St. Michael</a:t>
            </a:r>
          </a:p>
          <a:p>
            <a:pPr defTabSz="914400"/>
            <a:r>
              <a:rPr lang="fr-BE" sz="1200" dirty="0">
                <a:solidFill>
                  <a:prstClr val="black"/>
                </a:solidFill>
                <a:latin typeface="Arial Narrow" panose="020B0606020202030204" pitchFamily="34" charset="0"/>
                <a:cs typeface="Lato"/>
              </a:rPr>
              <a:t>Professeur et président, Fondation des maladies du cœur et de l’AVC de l’Ontario (Polo), Département de médecine, Université de Toronto</a:t>
            </a:r>
          </a:p>
          <a:p>
            <a:pPr defTabSz="914400"/>
            <a:r>
              <a:rPr lang="fr-BE" sz="1200" dirty="0">
                <a:solidFill>
                  <a:prstClr val="black"/>
                </a:solidFill>
                <a:latin typeface="Arial Narrow" panose="020B0606020202030204" pitchFamily="34" charset="0"/>
                <a:cs typeface="Lato"/>
              </a:rPr>
              <a:t>Professeur adjoint, Département de médecine, Université d’Alberta</a:t>
            </a:r>
          </a:p>
          <a:p>
            <a:pPr defTabSz="914400"/>
            <a:endParaRPr lang="fr-BE" sz="1200" dirty="0">
              <a:solidFill>
                <a:prstClr val="black"/>
              </a:solidFill>
              <a:latin typeface="Arial Narrow" panose="020B0606020202030204" pitchFamily="34" charset="0"/>
              <a:cs typeface="Lato"/>
            </a:endParaRPr>
          </a:p>
          <a:p>
            <a:r>
              <a:rPr lang="fr-BE" sz="1200" b="1" dirty="0">
                <a:solidFill>
                  <a:srgbClr val="1B1A5A"/>
                </a:solidFill>
                <a:latin typeface="Arial Narrow" pitchFamily="34" charset="0"/>
              </a:rPr>
              <a:t>Jeffrey Habert, M.D. </a:t>
            </a:r>
          </a:p>
          <a:p>
            <a:r>
              <a:rPr lang="fr-BE" sz="1200" dirty="0">
                <a:latin typeface="Arial Narrow" pitchFamily="34" charset="0"/>
              </a:rPr>
              <a:t>Médecin de famille</a:t>
            </a:r>
          </a:p>
          <a:p>
            <a:r>
              <a:rPr lang="fr-BE" sz="1200" dirty="0">
                <a:latin typeface="Arial Narrow" pitchFamily="34" charset="0"/>
              </a:rPr>
              <a:t>Professeur adjoint</a:t>
            </a:r>
          </a:p>
          <a:p>
            <a:r>
              <a:rPr lang="fr-BE" sz="1200" dirty="0">
                <a:latin typeface="Arial Narrow" pitchFamily="34" charset="0"/>
              </a:rPr>
              <a:t>Université de Toronto</a:t>
            </a:r>
          </a:p>
          <a:p>
            <a:r>
              <a:rPr lang="fr-BE" sz="1200" dirty="0">
                <a:latin typeface="Arial Narrow" pitchFamily="34" charset="0"/>
              </a:rPr>
              <a:t>Département de médecine familiale et communautaire </a:t>
            </a:r>
            <a:br>
              <a:rPr lang="fr-BE" sz="1200" dirty="0">
                <a:latin typeface="Arial Narrow" pitchFamily="34" charset="0"/>
              </a:rPr>
            </a:br>
            <a:r>
              <a:rPr lang="fr-BE" sz="1200" dirty="0">
                <a:latin typeface="Arial Narrow" pitchFamily="34" charset="0"/>
              </a:rPr>
              <a:t>Toronto, Ontario</a:t>
            </a:r>
          </a:p>
          <a:p>
            <a:endParaRPr lang="fr-BE" sz="1200" dirty="0">
              <a:latin typeface="Agency FB" pitchFamily="34" charset="0"/>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2" name="4E92DA43-5712-40E9-AFDC-2C1062C78C6F" descr="7646DFF2-B812-4635-AA57-5171E34E5A45@chrc">
            <a:extLst>
              <a:ext uri="{FF2B5EF4-FFF2-40B4-BE49-F238E27FC236}">
                <a16:creationId xmlns:a16="http://schemas.microsoft.com/office/drawing/2014/main" id="{4AAF291B-3BDC-4F9B-9378-DA388B5A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498" y="126338"/>
            <a:ext cx="1377978" cy="7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49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2A3152-967D-4FF9-BC35-DD3F26C4AAE9}"/>
              </a:ext>
            </a:extLst>
          </p:cNvPr>
          <p:cNvSpPr txBox="1"/>
          <p:nvPr/>
        </p:nvSpPr>
        <p:spPr>
          <a:xfrm>
            <a:off x="0" y="1151083"/>
            <a:ext cx="9144000" cy="5212080"/>
          </a:xfrm>
          <a:prstGeom prst="rect">
            <a:avLst/>
          </a:prstGeom>
          <a:solidFill>
            <a:srgbClr val="19325C"/>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B878E3E-03CE-44DE-91BF-54E76C1C3319}"/>
              </a:ext>
            </a:extLst>
          </p:cNvPr>
          <p:cNvSpPr/>
          <p:nvPr/>
        </p:nvSpPr>
        <p:spPr>
          <a:xfrm>
            <a:off x="0" y="6359866"/>
            <a:ext cx="9144000" cy="496736"/>
          </a:xfrm>
          <a:prstGeom prst="rect">
            <a:avLst/>
          </a:prstGeom>
          <a:solidFill>
            <a:srgbClr val="30C1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30C1D7"/>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358439"/>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5" name="Picture 4" descr="CHRC-logo_light-blue.png">
            <a:extLst>
              <a:ext uri="{FF2B5EF4-FFF2-40B4-BE49-F238E27FC236}">
                <a16:creationId xmlns:a16="http://schemas.microsoft.com/office/drawing/2014/main" id="{ADEC60BF-4E5F-40CC-86DD-1D84B351C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359" y="6014103"/>
            <a:ext cx="846691" cy="842500"/>
          </a:xfrm>
          <a:prstGeom prst="rect">
            <a:avLst/>
          </a:prstGeom>
        </p:spPr>
      </p:pic>
      <p:sp>
        <p:nvSpPr>
          <p:cNvPr id="10" name="TextBox 9">
            <a:extLst>
              <a:ext uri="{FF2B5EF4-FFF2-40B4-BE49-F238E27FC236}">
                <a16:creationId xmlns:a16="http://schemas.microsoft.com/office/drawing/2014/main" id="{0199A57B-5E3A-4432-B942-8C5BDCDD410F}"/>
              </a:ext>
            </a:extLst>
          </p:cNvPr>
          <p:cNvSpPr txBox="1"/>
          <p:nvPr/>
        </p:nvSpPr>
        <p:spPr>
          <a:xfrm>
            <a:off x="0" y="2292626"/>
            <a:ext cx="9144000" cy="1280160"/>
          </a:xfrm>
          <a:prstGeom prst="rect">
            <a:avLst/>
          </a:prstGeom>
          <a:solidFill>
            <a:srgbClr val="254A87"/>
          </a:solidFill>
        </p:spPr>
        <p:txBody>
          <a:bodyPr wrap="square" rtlCol="0">
            <a:spAutoFit/>
          </a:bodyPr>
          <a:lstStyle/>
          <a:p>
            <a:endParaRPr lang="en-US" dirty="0"/>
          </a:p>
        </p:txBody>
      </p:sp>
      <p:sp>
        <p:nvSpPr>
          <p:cNvPr id="11" name="Flowchart: Connector 10">
            <a:extLst>
              <a:ext uri="{FF2B5EF4-FFF2-40B4-BE49-F238E27FC236}">
                <a16:creationId xmlns:a16="http://schemas.microsoft.com/office/drawing/2014/main" id="{F190DD1E-C165-412A-AF16-708C586AF018}"/>
              </a:ext>
            </a:extLst>
          </p:cNvPr>
          <p:cNvSpPr/>
          <p:nvPr/>
        </p:nvSpPr>
        <p:spPr>
          <a:xfrm>
            <a:off x="201013" y="2447906"/>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a:t>
            </a:r>
            <a:endParaRPr lang="en-US" sz="4400" b="1" dirty="0">
              <a:latin typeface="Arial Narrow" panose="020B0606020202030204" pitchFamily="34" charset="0"/>
            </a:endParaRPr>
          </a:p>
        </p:txBody>
      </p:sp>
      <p:sp>
        <p:nvSpPr>
          <p:cNvPr id="12" name="TextBox 11">
            <a:extLst>
              <a:ext uri="{FF2B5EF4-FFF2-40B4-BE49-F238E27FC236}">
                <a16:creationId xmlns:a16="http://schemas.microsoft.com/office/drawing/2014/main" id="{A5D6CDB6-72D0-4357-8DD8-44672AC991E3}"/>
              </a:ext>
            </a:extLst>
          </p:cNvPr>
          <p:cNvSpPr txBox="1"/>
          <p:nvPr/>
        </p:nvSpPr>
        <p:spPr>
          <a:xfrm>
            <a:off x="1485578" y="2360072"/>
            <a:ext cx="7231228" cy="1200329"/>
          </a:xfrm>
          <a:prstGeom prst="rect">
            <a:avLst/>
          </a:prstGeom>
          <a:noFill/>
        </p:spPr>
        <p:txBody>
          <a:bodyPr wrap="square" rtlCol="0">
            <a:spAutoFit/>
          </a:bodyPr>
          <a:lstStyle/>
          <a:p>
            <a:r>
              <a:rPr lang="fr-CA" sz="2400" b="1" dirty="0">
                <a:solidFill>
                  <a:schemeClr val="bg1"/>
                </a:solidFill>
                <a:latin typeface="Arial Narrow" panose="020B0606020202030204" pitchFamily="34" charset="0"/>
              </a:rPr>
              <a:t>Individualiser le traitement anticoagulant chez les patients atteints de FA qui sont âgés et présentent d’autres comorbidités</a:t>
            </a:r>
          </a:p>
        </p:txBody>
      </p:sp>
      <p:sp>
        <p:nvSpPr>
          <p:cNvPr id="20" name="Rectangle 19">
            <a:extLst>
              <a:ext uri="{FF2B5EF4-FFF2-40B4-BE49-F238E27FC236}">
                <a16:creationId xmlns:a16="http://schemas.microsoft.com/office/drawing/2014/main" id="{50619B98-8AED-45DA-BE0A-EEA07D586EA7}"/>
              </a:ext>
            </a:extLst>
          </p:cNvPr>
          <p:cNvSpPr/>
          <p:nvPr/>
        </p:nvSpPr>
        <p:spPr>
          <a:xfrm>
            <a:off x="143997" y="86704"/>
            <a:ext cx="8068238" cy="830997"/>
          </a:xfrm>
          <a:prstGeom prst="rect">
            <a:avLst/>
          </a:prstGeom>
          <a:noFill/>
        </p:spPr>
        <p:txBody>
          <a:bodyPr wrap="square">
            <a:spAutoFit/>
          </a:bodyPr>
          <a:lstStyle/>
          <a:p>
            <a:pPr>
              <a:defRPr/>
            </a:pPr>
            <a:r>
              <a:rPr lang="fr-FR" sz="4800" b="1" kern="0" dirty="0">
                <a:solidFill>
                  <a:srgbClr val="1B1A5A"/>
                </a:solidFill>
                <a:latin typeface="Arial Narrow" pitchFamily="34" charset="0"/>
                <a:ea typeface="Lato" panose="020F0502020204030203" pitchFamily="34" charset="0"/>
                <a:cs typeface="Lato" panose="020F0502020204030203" pitchFamily="34" charset="0"/>
              </a:rPr>
              <a:t>Objectifs d’apprentissage</a:t>
            </a:r>
            <a:endParaRPr kumimoji="0" lang="en-US" sz="4800" b="1" i="0" u="none" strike="noStrike" kern="1200" cap="none" spc="0" normalizeH="0" baseline="0" noProof="0" dirty="0">
              <a:ln>
                <a:noFill/>
              </a:ln>
              <a:solidFill>
                <a:srgbClr val="1B1A5A"/>
              </a:solidFill>
              <a:effectLst/>
              <a:uLnTx/>
              <a:uFillTx/>
              <a:latin typeface="Arial Narrow" panose="020B0606020202030204" pitchFamily="34" charset="0"/>
              <a:cs typeface="Aharoni" panose="02010803020104030203" pitchFamily="2" charset="-79"/>
            </a:endParaRPr>
          </a:p>
        </p:txBody>
      </p:sp>
      <p:sp>
        <p:nvSpPr>
          <p:cNvPr id="21" name="Content Placeholder 2">
            <a:extLst>
              <a:ext uri="{FF2B5EF4-FFF2-40B4-BE49-F238E27FC236}">
                <a16:creationId xmlns:a16="http://schemas.microsoft.com/office/drawing/2014/main" id="{DA3585F1-97F7-4CD0-B289-5F443D94B287}"/>
              </a:ext>
            </a:extLst>
          </p:cNvPr>
          <p:cNvSpPr txBox="1">
            <a:spLocks/>
          </p:cNvSpPr>
          <p:nvPr/>
        </p:nvSpPr>
        <p:spPr>
          <a:xfrm>
            <a:off x="143997" y="1440124"/>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CA" sz="2400" b="1" dirty="0">
                <a:solidFill>
                  <a:srgbClr val="99DFEB"/>
                </a:solidFill>
                <a:latin typeface="Arial Narrow" panose="020B0606020202030204" pitchFamily="34" charset="0"/>
                <a:cs typeface="Lato"/>
              </a:rPr>
              <a:t>À la fin de </a:t>
            </a:r>
            <a:r>
              <a:rPr lang="fr-MC" sz="2400" b="1" dirty="0">
                <a:solidFill>
                  <a:srgbClr val="99DFEB"/>
                </a:solidFill>
                <a:latin typeface="Arial Narrow" panose="020B0606020202030204" pitchFamily="34" charset="0"/>
                <a:cs typeface="Lato"/>
              </a:rPr>
              <a:t>cette activité, le participant sera en mesure de </a:t>
            </a:r>
            <a:r>
              <a:rPr kumimoji="0" lang="fr-MC"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t>:</a:t>
            </a:r>
            <a:br>
              <a:rPr kumimoji="0" lang="fr-MC" sz="2400" b="1" i="0" u="none" strike="noStrike" kern="1200" cap="none" spc="0" normalizeH="0" baseline="0" noProof="0" dirty="0">
                <a:ln>
                  <a:noFill/>
                </a:ln>
                <a:solidFill>
                  <a:srgbClr val="99DFEB"/>
                </a:solidFill>
                <a:effectLst/>
                <a:uLnTx/>
                <a:uFillTx/>
                <a:latin typeface="Arial Narrow" panose="020B0606020202030204" pitchFamily="34" charset="0"/>
                <a:cs typeface="Lato"/>
              </a:rPr>
            </a:br>
            <a:endParaRPr kumimoji="0" lang="fr-MC" sz="2400" b="1"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99DFEB"/>
              </a:solidFill>
              <a:effectLst/>
              <a:uLnTx/>
              <a:uFillTx/>
              <a:latin typeface="Arial Narrow" panose="020B0606020202030204" pitchFamily="34" charset="0"/>
              <a:cs typeface="Lato"/>
            </a:endParaRPr>
          </a:p>
        </p:txBody>
      </p:sp>
      <p:sp>
        <p:nvSpPr>
          <p:cNvPr id="25" name="TextBox 24">
            <a:extLst>
              <a:ext uri="{FF2B5EF4-FFF2-40B4-BE49-F238E27FC236}">
                <a16:creationId xmlns:a16="http://schemas.microsoft.com/office/drawing/2014/main" id="{4E59022F-7C0D-4356-8604-496C12D31289}"/>
              </a:ext>
            </a:extLst>
          </p:cNvPr>
          <p:cNvSpPr txBox="1"/>
          <p:nvPr/>
        </p:nvSpPr>
        <p:spPr>
          <a:xfrm>
            <a:off x="0" y="4138141"/>
            <a:ext cx="9144000" cy="1280160"/>
          </a:xfrm>
          <a:prstGeom prst="rect">
            <a:avLst/>
          </a:prstGeom>
          <a:solidFill>
            <a:srgbClr val="254A87"/>
          </a:solidFill>
        </p:spPr>
        <p:txBody>
          <a:bodyPr wrap="square" rtlCol="0">
            <a:spAutoFit/>
          </a:bodyPr>
          <a:lstStyle/>
          <a:p>
            <a:endParaRPr lang="en-US" dirty="0"/>
          </a:p>
        </p:txBody>
      </p:sp>
      <p:sp>
        <p:nvSpPr>
          <p:cNvPr id="26" name="Flowchart: Connector 25">
            <a:extLst>
              <a:ext uri="{FF2B5EF4-FFF2-40B4-BE49-F238E27FC236}">
                <a16:creationId xmlns:a16="http://schemas.microsoft.com/office/drawing/2014/main" id="{1523F75B-5FFE-498E-988F-0D458904F3CC}"/>
              </a:ext>
            </a:extLst>
          </p:cNvPr>
          <p:cNvSpPr/>
          <p:nvPr/>
        </p:nvSpPr>
        <p:spPr>
          <a:xfrm>
            <a:off x="201013" y="4293421"/>
            <a:ext cx="914400" cy="914400"/>
          </a:xfrm>
          <a:prstGeom prst="flowChartConnector">
            <a:avLst/>
          </a:prstGeom>
          <a:solidFill>
            <a:srgbClr val="30C1D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4400" b="1" dirty="0">
                <a:latin typeface="Arial Narrow" panose="020B0606020202030204" pitchFamily="34" charset="0"/>
              </a:rPr>
              <a:t>II</a:t>
            </a:r>
            <a:endParaRPr lang="en-US" sz="4400" b="1" dirty="0">
              <a:latin typeface="Arial Narrow" panose="020B0606020202030204" pitchFamily="34" charset="0"/>
            </a:endParaRPr>
          </a:p>
        </p:txBody>
      </p:sp>
      <p:sp>
        <p:nvSpPr>
          <p:cNvPr id="27" name="TextBox 26">
            <a:extLst>
              <a:ext uri="{FF2B5EF4-FFF2-40B4-BE49-F238E27FC236}">
                <a16:creationId xmlns:a16="http://schemas.microsoft.com/office/drawing/2014/main" id="{8C0C44B3-DC7C-4BD9-B57A-7729653A80EE}"/>
              </a:ext>
            </a:extLst>
          </p:cNvPr>
          <p:cNvSpPr txBox="1"/>
          <p:nvPr/>
        </p:nvSpPr>
        <p:spPr>
          <a:xfrm>
            <a:off x="1485578" y="4160311"/>
            <a:ext cx="7231228" cy="1200329"/>
          </a:xfrm>
          <a:prstGeom prst="rect">
            <a:avLst/>
          </a:prstGeom>
          <a:noFill/>
        </p:spPr>
        <p:txBody>
          <a:bodyPr wrap="square" rtlCol="0">
            <a:spAutoFit/>
          </a:bodyPr>
          <a:lstStyle/>
          <a:p>
            <a:r>
              <a:rPr lang="fr-CA" sz="2400" b="1" dirty="0">
                <a:solidFill>
                  <a:schemeClr val="bg1"/>
                </a:solidFill>
                <a:latin typeface="Arial Narrow" panose="020B0606020202030204" pitchFamily="34" charset="0"/>
              </a:rPr>
              <a:t>Gérer les AOD chez les patients atteints à différents degrés d’insuffisance rénale nécessitant divers examens invasifs et interventions chirurgicales </a:t>
            </a:r>
          </a:p>
        </p:txBody>
      </p:sp>
      <p:pic>
        <p:nvPicPr>
          <p:cNvPr id="16" name="4E92DA43-5712-40E9-AFDC-2C1062C78C6F" descr="7646DFF2-B812-4635-AA57-5171E34E5A45@chrc">
            <a:extLst>
              <a:ext uri="{FF2B5EF4-FFF2-40B4-BE49-F238E27FC236}">
                <a16:creationId xmlns:a16="http://schemas.microsoft.com/office/drawing/2014/main" id="{0CE84CFD-B324-4A6E-837D-24C863ED1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10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l="-18000" r="-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39000">
                <a:srgbClr val="19325C"/>
              </a:gs>
              <a:gs pos="100000">
                <a:srgbClr val="F2FBF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3934172"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F1E92-7EF4-481E-8FFD-AFF59D5011C1}"/>
              </a:ext>
            </a:extLst>
          </p:cNvPr>
          <p:cNvSpPr txBox="1"/>
          <p:nvPr/>
        </p:nvSpPr>
        <p:spPr>
          <a:xfrm>
            <a:off x="4307597" y="3290971"/>
            <a:ext cx="4686580" cy="769441"/>
          </a:xfrm>
          <a:prstGeom prst="rect">
            <a:avLst/>
          </a:prstGeom>
          <a:noFill/>
        </p:spPr>
        <p:txBody>
          <a:bodyPr wrap="square" rtlCol="0" anchor="ctr">
            <a:spAutoFit/>
          </a:bodyPr>
          <a:lstStyle/>
          <a:p>
            <a:r>
              <a:rPr lang="fr-CA" sz="4400" b="1" dirty="0">
                <a:solidFill>
                  <a:schemeClr val="bg1"/>
                </a:solidFill>
                <a:latin typeface="Arial Narrow" panose="020B0606020202030204" pitchFamily="34" charset="0"/>
              </a:rPr>
              <a:t>Visite clinique 1</a:t>
            </a:r>
            <a:endParaRPr lang="fr-CA" sz="3200" spc="100" dirty="0">
              <a:solidFill>
                <a:schemeClr val="bg1"/>
              </a:solidFill>
              <a:latin typeface="Arial Narrow" panose="020B0606020202030204" pitchFamily="34" charset="0"/>
            </a:endParaRPr>
          </a:p>
        </p:txBody>
      </p:sp>
      <p:pic>
        <p:nvPicPr>
          <p:cNvPr id="19" name="Picture 18" descr="A person standing posing for the camera&#10;&#10;Description automatically generated">
            <a:extLst>
              <a:ext uri="{FF2B5EF4-FFF2-40B4-BE49-F238E27FC236}">
                <a16:creationId xmlns:a16="http://schemas.microsoft.com/office/drawing/2014/main" id="{2774DE61-D069-43AC-BA0B-B4FA7F2C5B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3056" y="1667810"/>
            <a:ext cx="1683279" cy="4010938"/>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algn="ctr">
              <a:defRPr/>
            </a:pPr>
            <a:r>
              <a:rPr lang="fr-BE" sz="5400" b="1" dirty="0">
                <a:solidFill>
                  <a:srgbClr val="002060"/>
                </a:solidFill>
                <a:latin typeface="Arial Narrow" panose="020B0606020202030204" pitchFamily="34" charset="0"/>
              </a:rPr>
              <a:t>Cas</a:t>
            </a:r>
            <a:r>
              <a:rPr lang="en-US" sz="5400" b="1" dirty="0">
                <a:solidFill>
                  <a:srgbClr val="002060"/>
                </a:solidFill>
                <a:latin typeface="Arial Narrow" panose="020B0606020202030204" pitchFamily="34" charset="0"/>
              </a:rPr>
              <a:t> </a:t>
            </a:r>
            <a:r>
              <a:rPr lang="en-CA" sz="5400" b="1" dirty="0">
                <a:solidFill>
                  <a:srgbClr val="002060"/>
                </a:solidFill>
                <a:latin typeface="Arial Narrow" pitchFamily="34" charset="0"/>
                <a:cs typeface="Aharoni" panose="02010803020104030203" pitchFamily="2" charset="-79"/>
              </a:rPr>
              <a:t>n</a:t>
            </a:r>
            <a:r>
              <a:rPr lang="fr-FR" sz="5400" b="1" baseline="30000" dirty="0">
                <a:solidFill>
                  <a:srgbClr val="002060"/>
                </a:solidFill>
                <a:latin typeface="Arial Narrow" pitchFamily="34" charset="0"/>
              </a:rPr>
              <a:t>o</a:t>
            </a:r>
            <a:r>
              <a:rPr lang="en-US" sz="5400" b="1" dirty="0">
                <a:solidFill>
                  <a:srgbClr val="002060"/>
                </a:solidFill>
                <a:latin typeface="Arial Narrow" panose="020B0606020202030204" pitchFamily="34" charset="0"/>
              </a:rPr>
              <a:t> 7</a:t>
            </a:r>
            <a:endParaRPr kumimoji="0" lang="en-US" sz="5400" b="1" i="0" u="none" strike="noStrike" kern="1200" cap="none" spc="0" normalizeH="0" baseline="0" noProof="0" dirty="0">
              <a:ln>
                <a:noFill/>
              </a:ln>
              <a:solidFill>
                <a:srgbClr val="19325C"/>
              </a:solidFill>
              <a:effectLst/>
              <a:uLnTx/>
              <a:uFillTx/>
              <a:latin typeface="Arial Narrow" panose="020B0606020202030204" pitchFamily="34" charset="0"/>
              <a:ea typeface="+mn-ea"/>
              <a:cs typeface="Aharoni" panose="02010803020104030203" pitchFamily="2" charset="-79"/>
            </a:endParaRPr>
          </a:p>
        </p:txBody>
      </p:sp>
      <p:pic>
        <p:nvPicPr>
          <p:cNvPr id="11" name="4E92DA43-5712-40E9-AFDC-2C1062C78C6F" descr="7646DFF2-B812-4635-AA57-5171E34E5A45@chrc">
            <a:extLst>
              <a:ext uri="{FF2B5EF4-FFF2-40B4-BE49-F238E27FC236}">
                <a16:creationId xmlns:a16="http://schemas.microsoft.com/office/drawing/2014/main" id="{9B7F0C3A-5D3A-43F5-8E07-AD9F5E93D975}"/>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80222" y="6389133"/>
            <a:ext cx="729613" cy="41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08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4DD408-FA7B-49F6-92F5-FA965A216B3B}"/>
              </a:ext>
            </a:extLst>
          </p:cNvPr>
          <p:cNvPicPr>
            <a:picLocks noChangeAspect="1"/>
          </p:cNvPicPr>
          <p:nvPr/>
        </p:nvPicPr>
        <p:blipFill>
          <a:blip r:embed="rId3"/>
          <a:stretch>
            <a:fillRect/>
          </a:stretch>
        </p:blipFill>
        <p:spPr>
          <a:xfrm>
            <a:off x="3271467" y="2165304"/>
            <a:ext cx="5921700" cy="2008281"/>
          </a:xfrm>
          <a:prstGeom prst="rect">
            <a:avLst/>
          </a:prstGeom>
        </p:spPr>
      </p:pic>
      <p:sp>
        <p:nvSpPr>
          <p:cNvPr id="4" name="Rectangle 3">
            <a:extLst>
              <a:ext uri="{FF2B5EF4-FFF2-40B4-BE49-F238E27FC236}">
                <a16:creationId xmlns:a16="http://schemas.microsoft.com/office/drawing/2014/main" id="{D58CEE0F-12BD-4833-AAE0-5F9373A6CFDE}"/>
              </a:ext>
            </a:extLst>
          </p:cNvPr>
          <p:cNvSpPr/>
          <p:nvPr/>
        </p:nvSpPr>
        <p:spPr>
          <a:xfrm>
            <a:off x="0" y="6274169"/>
            <a:ext cx="9144000" cy="583832"/>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CHRC-logo_blue.png">
            <a:extLst>
              <a:ext uri="{FF2B5EF4-FFF2-40B4-BE49-F238E27FC236}">
                <a16:creationId xmlns:a16="http://schemas.microsoft.com/office/drawing/2014/main" id="{DF22A7E3-AECA-44A3-83B3-3BD4923641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8122908" y="5956716"/>
            <a:ext cx="750084" cy="746371"/>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296653" cy="6858000"/>
          </a:xfrm>
          <a:prstGeom prst="rect">
            <a:avLst/>
          </a:prstGeom>
          <a:solidFill>
            <a:srgbClr val="23334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3F703E-5F2E-45D6-B071-D3FB233EB843}"/>
              </a:ext>
            </a:extLst>
          </p:cNvPr>
          <p:cNvSpPr/>
          <p:nvPr/>
        </p:nvSpPr>
        <p:spPr>
          <a:xfrm>
            <a:off x="874978" y="129960"/>
            <a:ext cx="2626893" cy="923330"/>
          </a:xfrm>
          <a:prstGeom prst="rect">
            <a:avLst/>
          </a:prstGeom>
          <a:noFill/>
        </p:spPr>
        <p:txBody>
          <a:bodyPr wrap="square">
            <a:spAutoFit/>
          </a:bodyPr>
          <a:lstStyle/>
          <a:p>
            <a:pPr lvl="0">
              <a:defRPr/>
            </a:pPr>
            <a:r>
              <a:rPr kumimoji="0" lang="en-CA" sz="5400" b="1" i="0" u="none" strike="noStrike" kern="1200" cap="none" spc="0" normalizeH="0" baseline="0" noProof="0" dirty="0" err="1">
                <a:ln>
                  <a:noFill/>
                </a:ln>
                <a:solidFill>
                  <a:schemeClr val="bg1"/>
                </a:solidFill>
                <a:effectLst/>
                <a:uLnTx/>
                <a:uFillTx/>
                <a:latin typeface="Arial Narrow" panose="020B0606020202030204" pitchFamily="34" charset="0"/>
                <a:cs typeface="Aharoni" panose="02010803020104030203" pitchFamily="2" charset="-79"/>
              </a:rPr>
              <a:t>Cas</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 </a:t>
            </a:r>
            <a:r>
              <a:rPr lang="en-CA" sz="5400" b="1" dirty="0">
                <a:solidFill>
                  <a:schemeClr val="bg1"/>
                </a:solidFill>
                <a:latin typeface="Arial Narrow" pitchFamily="34" charset="0"/>
                <a:cs typeface="Aharoni" panose="02010803020104030203" pitchFamily="2" charset="-79"/>
              </a:rPr>
              <a:t>n</a:t>
            </a:r>
            <a:r>
              <a:rPr lang="fr-FR" sz="5400" b="1" baseline="30000" dirty="0">
                <a:solidFill>
                  <a:schemeClr val="bg1"/>
                </a:solidFill>
                <a:latin typeface="Arial Narrow" pitchFamily="34" charset="0"/>
              </a:rPr>
              <a:t>o </a:t>
            </a:r>
            <a:r>
              <a:rPr kumimoji="0" lang="en-CA"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rPr>
              <a:t>7</a:t>
            </a:r>
            <a:endParaRPr kumimoji="0" lang="en-US" sz="5400" b="1" i="0" u="none" strike="noStrike" kern="1200" cap="none" spc="0" normalizeH="0" baseline="0" noProof="0" dirty="0">
              <a:ln>
                <a:noFill/>
              </a:ln>
              <a:solidFill>
                <a:schemeClr val="bg1"/>
              </a:solidFill>
              <a:effectLst/>
              <a:uLnTx/>
              <a:uFillTx/>
              <a:latin typeface="Arial Narrow" panose="020B0606020202030204" pitchFamily="34" charset="0"/>
              <a:cs typeface="Aharoni" panose="02010803020104030203" pitchFamily="2" charset="-79"/>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30C1D7"/>
            </a:solidFill>
            <a:prstDash val="solid"/>
            <a:round/>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6" name="TextBox 15">
            <a:extLst>
              <a:ext uri="{FF2B5EF4-FFF2-40B4-BE49-F238E27FC236}">
                <a16:creationId xmlns:a16="http://schemas.microsoft.com/office/drawing/2014/main" id="{37801E81-37CD-4228-9C19-7EC705AA36E6}"/>
              </a:ext>
            </a:extLst>
          </p:cNvPr>
          <p:cNvSpPr txBox="1"/>
          <p:nvPr/>
        </p:nvSpPr>
        <p:spPr>
          <a:xfrm>
            <a:off x="-572705" y="1497649"/>
            <a:ext cx="2761130" cy="83099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en-US" sz="28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Sue</a:t>
            </a:r>
          </a:p>
          <a:p>
            <a:pPr marR="0" lvl="0" indent="0" algn="ctr" fontAlgn="auto">
              <a:lnSpc>
                <a:spcPct val="100000"/>
              </a:lnSpc>
              <a:spcBef>
                <a:spcPts val="0"/>
              </a:spcBef>
              <a:spcAft>
                <a:spcPts val="0"/>
              </a:spcAft>
              <a:buClrTx/>
              <a:buSzTx/>
              <a:buFontTx/>
              <a:buNone/>
              <a:tabLst/>
              <a:defRPr/>
            </a:pPr>
            <a:r>
              <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74 </a:t>
            </a:r>
            <a:r>
              <a:rPr lang="en-US" dirty="0" err="1">
                <a:ln w="0"/>
                <a:solidFill>
                  <a:schemeClr val="bg1"/>
                </a:solidFill>
                <a:effectLst>
                  <a:outerShdw blurRad="38100" dist="19050" dir="2700000" algn="tl" rotWithShape="0">
                    <a:schemeClr val="dk1">
                      <a:alpha val="40000"/>
                    </a:schemeClr>
                  </a:outerShdw>
                </a:effectLst>
                <a:latin typeface="Arial Narrow" panose="020B0606020202030204" pitchFamily="34" charset="0"/>
              </a:rPr>
              <a:t>ans</a:t>
            </a:r>
            <a:endParaRPr lang="en-CA"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6" name="Picture 5" descr="A person standing posing for the camera&#10;&#10;Description automatically generated">
            <a:extLst>
              <a:ext uri="{FF2B5EF4-FFF2-40B4-BE49-F238E27FC236}">
                <a16:creationId xmlns:a16="http://schemas.microsoft.com/office/drawing/2014/main" id="{72EE7E43-01BA-4387-9538-A3476D6832A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7795" y="1406523"/>
            <a:ext cx="2197426" cy="5236055"/>
          </a:xfrm>
          <a:prstGeom prst="rect">
            <a:avLst/>
          </a:prstGeom>
        </p:spPr>
      </p:pic>
      <p:pic>
        <p:nvPicPr>
          <p:cNvPr id="15" name="4E92DA43-5712-40E9-AFDC-2C1062C78C6F" descr="7646DFF2-B812-4635-AA57-5171E34E5A45@chrc">
            <a:extLst>
              <a:ext uri="{FF2B5EF4-FFF2-40B4-BE49-F238E27FC236}">
                <a16:creationId xmlns:a16="http://schemas.microsoft.com/office/drawing/2014/main" id="{B67DBFDD-0B24-4B95-8A58-DD39BD98D8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3235" y="140708"/>
            <a:ext cx="1582978" cy="90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64305A5-5300-4192-808B-E8A4714E84CB}"/>
              </a:ext>
            </a:extLst>
          </p:cNvPr>
          <p:cNvPicPr>
            <a:picLocks noChangeAspect="1"/>
          </p:cNvPicPr>
          <p:nvPr/>
        </p:nvPicPr>
        <p:blipFill>
          <a:blip r:embed="rId8"/>
          <a:stretch>
            <a:fillRect/>
          </a:stretch>
        </p:blipFill>
        <p:spPr>
          <a:xfrm>
            <a:off x="3299979" y="-21739"/>
            <a:ext cx="5893188" cy="1897909"/>
          </a:xfrm>
          <a:prstGeom prst="rect">
            <a:avLst/>
          </a:prstGeom>
        </p:spPr>
      </p:pic>
      <p:pic>
        <p:nvPicPr>
          <p:cNvPr id="9" name="Picture 8">
            <a:extLst>
              <a:ext uri="{FF2B5EF4-FFF2-40B4-BE49-F238E27FC236}">
                <a16:creationId xmlns:a16="http://schemas.microsoft.com/office/drawing/2014/main" id="{8A861762-125D-4C4F-8FC7-F9AB88EF9FC8}"/>
              </a:ext>
            </a:extLst>
          </p:cNvPr>
          <p:cNvPicPr>
            <a:picLocks noChangeAspect="1"/>
          </p:cNvPicPr>
          <p:nvPr/>
        </p:nvPicPr>
        <p:blipFill>
          <a:blip r:embed="rId9"/>
          <a:stretch>
            <a:fillRect/>
          </a:stretch>
        </p:blipFill>
        <p:spPr>
          <a:xfrm>
            <a:off x="3257211" y="4400842"/>
            <a:ext cx="5886789" cy="2346272"/>
          </a:xfrm>
          <a:prstGeom prst="rect">
            <a:avLst/>
          </a:prstGeom>
        </p:spPr>
      </p:pic>
    </p:spTree>
    <p:extLst>
      <p:ext uri="{BB962C8B-B14F-4D97-AF65-F5344CB8AC3E}">
        <p14:creationId xmlns:p14="http://schemas.microsoft.com/office/powerpoint/2010/main" val="298758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9"/>
</p:tagLst>
</file>

<file path=ppt/tags/tag10.xml><?xml version="1.0" encoding="utf-8"?>
<p:tagLst xmlns:a="http://schemas.openxmlformats.org/drawingml/2006/main" xmlns:r="http://schemas.openxmlformats.org/officeDocument/2006/relationships" xmlns:p="http://schemas.openxmlformats.org/presentationml/2006/main">
  <p:tag name="NUM" val="22"/>
</p:tagLst>
</file>

<file path=ppt/tags/tag11.xml><?xml version="1.0" encoding="utf-8"?>
<p:tagLst xmlns:a="http://schemas.openxmlformats.org/drawingml/2006/main" xmlns:r="http://schemas.openxmlformats.org/officeDocument/2006/relationships" xmlns:p="http://schemas.openxmlformats.org/presentationml/2006/main">
  <p:tag name="NUM" val="23"/>
</p:tagLst>
</file>

<file path=ppt/tags/tag12.xml><?xml version="1.0" encoding="utf-8"?>
<p:tagLst xmlns:a="http://schemas.openxmlformats.org/drawingml/2006/main" xmlns:r="http://schemas.openxmlformats.org/officeDocument/2006/relationships" xmlns:p="http://schemas.openxmlformats.org/presentationml/2006/main">
  <p:tag name="NUM" val="24"/>
</p:tagLst>
</file>

<file path=ppt/tags/tag13.xml><?xml version="1.0" encoding="utf-8"?>
<p:tagLst xmlns:a="http://schemas.openxmlformats.org/drawingml/2006/main" xmlns:r="http://schemas.openxmlformats.org/officeDocument/2006/relationships" xmlns:p="http://schemas.openxmlformats.org/presentationml/2006/main">
  <p:tag name="NUM" val="25"/>
</p:tagLst>
</file>

<file path=ppt/tags/tag14.xml><?xml version="1.0" encoding="utf-8"?>
<p:tagLst xmlns:a="http://schemas.openxmlformats.org/drawingml/2006/main" xmlns:r="http://schemas.openxmlformats.org/officeDocument/2006/relationships" xmlns:p="http://schemas.openxmlformats.org/presentationml/2006/main">
  <p:tag name="NUM" val="26"/>
</p:tagLst>
</file>

<file path=ppt/tags/tag15.xml><?xml version="1.0" encoding="utf-8"?>
<p:tagLst xmlns:a="http://schemas.openxmlformats.org/drawingml/2006/main" xmlns:r="http://schemas.openxmlformats.org/officeDocument/2006/relationships" xmlns:p="http://schemas.openxmlformats.org/presentationml/2006/main">
  <p:tag name="NUM" val="19"/>
</p:tagLst>
</file>

<file path=ppt/tags/tag16.xml><?xml version="1.0" encoding="utf-8"?>
<p:tagLst xmlns:a="http://schemas.openxmlformats.org/drawingml/2006/main" xmlns:r="http://schemas.openxmlformats.org/officeDocument/2006/relationships" xmlns:p="http://schemas.openxmlformats.org/presentationml/2006/main">
  <p:tag name="NUM" val="20"/>
</p:tagLst>
</file>

<file path=ppt/tags/tag2.xml><?xml version="1.0" encoding="utf-8"?>
<p:tagLst xmlns:a="http://schemas.openxmlformats.org/drawingml/2006/main" xmlns:r="http://schemas.openxmlformats.org/officeDocument/2006/relationships" xmlns:p="http://schemas.openxmlformats.org/presentationml/2006/main">
  <p:tag name="NUM" val="20"/>
</p:tagLst>
</file>

<file path=ppt/tags/tag3.xml><?xml version="1.0" encoding="utf-8"?>
<p:tagLst xmlns:a="http://schemas.openxmlformats.org/drawingml/2006/main" xmlns:r="http://schemas.openxmlformats.org/officeDocument/2006/relationships" xmlns:p="http://schemas.openxmlformats.org/presentationml/2006/main">
  <p:tag name="NUM" val="19"/>
</p:tagLst>
</file>

<file path=ppt/tags/tag4.xml><?xml version="1.0" encoding="utf-8"?>
<p:tagLst xmlns:a="http://schemas.openxmlformats.org/drawingml/2006/main" xmlns:r="http://schemas.openxmlformats.org/officeDocument/2006/relationships" xmlns:p="http://schemas.openxmlformats.org/presentationml/2006/main">
  <p:tag name="NUM" val="20"/>
</p:tagLst>
</file>

<file path=ppt/tags/tag5.xml><?xml version="1.0" encoding="utf-8"?>
<p:tagLst xmlns:a="http://schemas.openxmlformats.org/drawingml/2006/main" xmlns:r="http://schemas.openxmlformats.org/officeDocument/2006/relationships" xmlns:p="http://schemas.openxmlformats.org/presentationml/2006/main">
  <p:tag name="NUM" val="21"/>
</p:tagLst>
</file>

<file path=ppt/tags/tag6.xml><?xml version="1.0" encoding="utf-8"?>
<p:tagLst xmlns:a="http://schemas.openxmlformats.org/drawingml/2006/main" xmlns:r="http://schemas.openxmlformats.org/officeDocument/2006/relationships" xmlns:p="http://schemas.openxmlformats.org/presentationml/2006/main">
  <p:tag name="NUM" val="22"/>
</p:tagLst>
</file>

<file path=ppt/tags/tag7.xml><?xml version="1.0" encoding="utf-8"?>
<p:tagLst xmlns:a="http://schemas.openxmlformats.org/drawingml/2006/main" xmlns:r="http://schemas.openxmlformats.org/officeDocument/2006/relationships" xmlns:p="http://schemas.openxmlformats.org/presentationml/2006/main">
  <p:tag name="NUM" val="19"/>
</p:tagLst>
</file>

<file path=ppt/tags/tag8.xml><?xml version="1.0" encoding="utf-8"?>
<p:tagLst xmlns:a="http://schemas.openxmlformats.org/drawingml/2006/main" xmlns:r="http://schemas.openxmlformats.org/officeDocument/2006/relationships" xmlns:p="http://schemas.openxmlformats.org/presentationml/2006/main">
  <p:tag name="NUM" val="20"/>
</p:tagLst>
</file>

<file path=ppt/tags/tag9.xml><?xml version="1.0" encoding="utf-8"?>
<p:tagLst xmlns:a="http://schemas.openxmlformats.org/drawingml/2006/main" xmlns:r="http://schemas.openxmlformats.org/officeDocument/2006/relationships" xmlns:p="http://schemas.openxmlformats.org/presentationml/2006/main">
  <p:tag name="NUM" val="2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48037</TotalTime>
  <Words>8026</Words>
  <Application>Microsoft Office PowerPoint</Application>
  <PresentationFormat>On-screen Show (4:3)</PresentationFormat>
  <Paragraphs>825</Paragraphs>
  <Slides>49</Slides>
  <Notes>49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Agency FB</vt:lpstr>
      <vt:lpstr>Arial</vt:lpstr>
      <vt:lpstr>Arial Narrow</vt:lpstr>
      <vt:lpstr>Calibri</vt:lpstr>
      <vt:lpstr>Calibri Light</vt:lpstr>
      <vt:lpstr>Candara</vt:lpstr>
      <vt:lpstr>Open Sans</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Dija Changkit</cp:lastModifiedBy>
  <cp:revision>751</cp:revision>
  <cp:lastPrinted>2019-04-03T04:46:26Z</cp:lastPrinted>
  <dcterms:created xsi:type="dcterms:W3CDTF">2018-12-21T21:39:30Z</dcterms:created>
  <dcterms:modified xsi:type="dcterms:W3CDTF">2019-11-19T20:57:31Z</dcterms:modified>
</cp:coreProperties>
</file>